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67"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Cavolini" panose="03000502040302020204" pitchFamily="66" charset="0"/>
      <p:regular r:id="rId14"/>
      <p:bold r:id="rId15"/>
      <p:italic r:id="rId16"/>
      <p:boldItalic r:id="rId17"/>
    </p:embeddedFont>
    <p:embeddedFont>
      <p:font typeface="Fraunces Extra Bold" panose="020B0604020202020204" charset="0"/>
      <p:regular r:id="rId18"/>
      <p:italic r:id="rId19"/>
    </p:embeddedFont>
    <p:embeddedFont>
      <p:font typeface="Nobile" panose="020B060402020202020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071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5/1/2025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026217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s 4"/>
          <p:cNvSpPr/>
          <p:nvPr/>
        </p:nvSpPr>
        <p:spPr>
          <a:xfrm>
            <a:off x="-11429" y="6992113"/>
            <a:ext cx="14652498" cy="1419606"/>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none" lIns="109728" tIns="54864" rIns="109728" bIns="54864" numCol="1" anchor="ctr" anchorCtr="0" compatLnSpc="1"/>
          <a:lstStyle/>
          <a:p>
            <a:pPr defTabSz="1097280" fontAlgn="base">
              <a:spcBef>
                <a:spcPct val="0"/>
              </a:spcBef>
              <a:spcAft>
                <a:spcPct val="0"/>
              </a:spcAft>
            </a:pPr>
            <a:endParaRPr lang="zh-CN" altLang="en-US" sz="2160">
              <a:latin typeface="Arial" panose="020B0604020202020204" pitchFamily="34" charset="0"/>
              <a:ea typeface="SimSun" panose="02010600030101010101" pitchFamily="2" charset="-122"/>
            </a:endParaRPr>
          </a:p>
        </p:txBody>
      </p:sp>
      <p:sp>
        <p:nvSpPr>
          <p:cNvPr id="6" name="Text Box 5"/>
          <p:cNvSpPr txBox="1"/>
          <p:nvPr/>
        </p:nvSpPr>
        <p:spPr>
          <a:xfrm>
            <a:off x="1723645" y="59437"/>
            <a:ext cx="11528298" cy="1089529"/>
          </a:xfrm>
          <a:prstGeom prst="rect">
            <a:avLst/>
          </a:prstGeom>
          <a:noFill/>
        </p:spPr>
        <p:txBody>
          <a:bodyPr wrap="square" rtlCol="0">
            <a:spAutoFit/>
          </a:bodyPr>
          <a:lstStyle/>
          <a:p>
            <a:pPr algn="ctr"/>
            <a:r>
              <a:rPr lang="en-US" altLang="en-US" sz="2160" b="1" dirty="0">
                <a:latin typeface="Times New Roman" panose="02020603050405020304" charset="0"/>
                <a:cs typeface="Times New Roman" panose="02020603050405020304" charset="0"/>
              </a:rPr>
              <a:t> MAJOR PROJECT </a:t>
            </a:r>
          </a:p>
          <a:p>
            <a:pPr algn="ctr"/>
            <a:r>
              <a:rPr lang="en-US" altLang="en-US" sz="2160" b="1" dirty="0">
                <a:latin typeface="Times New Roman" panose="02020603050405020304" charset="0"/>
                <a:cs typeface="Times New Roman" panose="02020603050405020304" charset="0"/>
              </a:rPr>
              <a:t>ON</a:t>
            </a:r>
          </a:p>
          <a:p>
            <a:pPr algn="ctr"/>
            <a:r>
              <a:rPr lang="en-US" altLang="en-US" sz="2160" b="1" dirty="0">
                <a:latin typeface="Times New Roman" panose="02020603050405020304" charset="0"/>
                <a:cs typeface="Times New Roman" panose="02020603050405020304" charset="0"/>
              </a:rPr>
              <a:t>CROP RECOMMENDATION SYSTEM</a:t>
            </a:r>
          </a:p>
        </p:txBody>
      </p:sp>
      <p:sp>
        <p:nvSpPr>
          <p:cNvPr id="7" name="Text Box 6"/>
          <p:cNvSpPr txBox="1"/>
          <p:nvPr/>
        </p:nvSpPr>
        <p:spPr>
          <a:xfrm>
            <a:off x="5049774" y="1165860"/>
            <a:ext cx="4876800" cy="313932"/>
          </a:xfrm>
          <a:prstGeom prst="rect">
            <a:avLst/>
          </a:prstGeom>
          <a:noFill/>
        </p:spPr>
        <p:txBody>
          <a:bodyPr wrap="square" rtlCol="0">
            <a:spAutoFit/>
          </a:bodyPr>
          <a:lstStyle/>
          <a:p>
            <a:pPr algn="ctr"/>
            <a:r>
              <a:rPr lang="en-US" altLang="en-US" sz="1440" i="1">
                <a:latin typeface="Times New Roman" panose="02020603050405020304" charset="0"/>
                <a:cs typeface="Times New Roman" panose="02020603050405020304" charset="0"/>
              </a:rPr>
              <a:t>Submitted to</a:t>
            </a:r>
          </a:p>
        </p:txBody>
      </p:sp>
      <p:sp>
        <p:nvSpPr>
          <p:cNvPr id="8" name="Text Box 7"/>
          <p:cNvSpPr txBox="1"/>
          <p:nvPr/>
        </p:nvSpPr>
        <p:spPr>
          <a:xfrm>
            <a:off x="5049774" y="1496568"/>
            <a:ext cx="4876800" cy="424732"/>
          </a:xfrm>
          <a:prstGeom prst="rect">
            <a:avLst/>
          </a:prstGeom>
          <a:noFill/>
        </p:spPr>
        <p:txBody>
          <a:bodyPr wrap="square" rtlCol="0">
            <a:spAutoFit/>
          </a:bodyPr>
          <a:lstStyle/>
          <a:p>
            <a:pPr algn="ctr"/>
            <a:r>
              <a:rPr lang="en-US" altLang="en-US" sz="2160"/>
              <a:t>AMITY UNIVERSITY, KOLKATA  </a:t>
            </a:r>
          </a:p>
        </p:txBody>
      </p:sp>
      <p:pic>
        <p:nvPicPr>
          <p:cNvPr id="1073743879" name="Picture 1" descr="Amity University, Kolkata - Wikipedia"/>
          <p:cNvPicPr>
            <a:picLocks noGrp="1" noChangeAspect="1"/>
          </p:cNvPicPr>
          <p:nvPr>
            <p:ph idx="1"/>
          </p:nvPr>
        </p:nvPicPr>
        <p:blipFill>
          <a:blip r:embed="rId2"/>
          <a:srcRect r="67842"/>
          <a:stretch>
            <a:fillRect/>
          </a:stretch>
        </p:blipFill>
        <p:spPr>
          <a:xfrm>
            <a:off x="6492240" y="1938529"/>
            <a:ext cx="1991868" cy="1629918"/>
          </a:xfrm>
          <a:prstGeom prst="rect">
            <a:avLst/>
          </a:prstGeom>
          <a:noFill/>
          <a:ln w="9525">
            <a:noFill/>
          </a:ln>
        </p:spPr>
      </p:pic>
      <p:sp>
        <p:nvSpPr>
          <p:cNvPr id="10" name="Text Box 9"/>
          <p:cNvSpPr txBox="1"/>
          <p:nvPr/>
        </p:nvSpPr>
        <p:spPr>
          <a:xfrm>
            <a:off x="3227832" y="3568446"/>
            <a:ext cx="8511540" cy="4782848"/>
          </a:xfrm>
          <a:prstGeom prst="rect">
            <a:avLst/>
          </a:prstGeom>
          <a:noFill/>
        </p:spPr>
        <p:txBody>
          <a:bodyPr wrap="square" rtlCol="0">
            <a:spAutoFit/>
          </a:bodyPr>
          <a:lstStyle/>
          <a:p>
            <a:pPr algn="ctr"/>
            <a:r>
              <a:rPr lang="en-US" altLang="en-US" sz="2160" b="1" dirty="0">
                <a:latin typeface="Times New Roman" panose="02020603050405020304" charset="0"/>
                <a:cs typeface="Times New Roman" panose="02020603050405020304" charset="0"/>
              </a:rPr>
              <a:t>for the partial fulfillment of the award of the degree</a:t>
            </a:r>
          </a:p>
          <a:p>
            <a:pPr algn="ctr"/>
            <a:r>
              <a:rPr lang="en-US" altLang="en-US" sz="2160" b="1" dirty="0">
                <a:latin typeface="Times New Roman" panose="02020603050405020304" charset="0"/>
                <a:cs typeface="Times New Roman" panose="02020603050405020304" charset="0"/>
              </a:rPr>
              <a:t>MASTER OF COMPUTER APPLICATIONS</a:t>
            </a:r>
          </a:p>
          <a:p>
            <a:pPr algn="ctr"/>
            <a:r>
              <a:rPr lang="en-US" altLang="en-US" sz="2160" b="1" dirty="0">
                <a:latin typeface="Times New Roman" panose="02020603050405020304" charset="0"/>
                <a:cs typeface="Times New Roman" panose="02020603050405020304" charset="0"/>
              </a:rPr>
              <a:t>by</a:t>
            </a:r>
          </a:p>
          <a:p>
            <a:pPr algn="ctr"/>
            <a:endParaRPr lang="en-US" altLang="en-US" sz="1200" b="1" dirty="0">
              <a:latin typeface="Times New Roman" panose="02020603050405020304" charset="0"/>
              <a:cs typeface="Times New Roman" panose="02020603050405020304" charset="0"/>
            </a:endParaRPr>
          </a:p>
          <a:p>
            <a:pPr algn="ctr"/>
            <a:r>
              <a:rPr lang="en-US" altLang="en-US" sz="2160" b="1" dirty="0">
                <a:latin typeface="Times New Roman" panose="02020603050405020304" charset="0"/>
                <a:cs typeface="Times New Roman" panose="02020603050405020304" charset="0"/>
              </a:rPr>
              <a:t>ARYADEV MONDAL  </a:t>
            </a:r>
          </a:p>
          <a:p>
            <a:pPr algn="ctr"/>
            <a:r>
              <a:rPr lang="en-US" altLang="en-US" sz="2160" b="1" dirty="0">
                <a:latin typeface="Times New Roman" panose="02020603050405020304" charset="0"/>
                <a:cs typeface="Times New Roman" panose="02020603050405020304" charset="0"/>
              </a:rPr>
              <a:t>A914145023006  </a:t>
            </a:r>
          </a:p>
          <a:p>
            <a:pPr algn="ctr"/>
            <a:endParaRPr lang="en-US" altLang="en-US" sz="1200" b="1" dirty="0">
              <a:latin typeface="Times New Roman" panose="02020603050405020304" charset="0"/>
              <a:cs typeface="Times New Roman" panose="02020603050405020304" charset="0"/>
            </a:endParaRPr>
          </a:p>
          <a:p>
            <a:pPr algn="ctr"/>
            <a:r>
              <a:rPr lang="en-US" altLang="en-US" sz="2160" dirty="0">
                <a:latin typeface="Times New Roman" panose="02020603050405020304" charset="0"/>
                <a:cs typeface="Times New Roman" panose="02020603050405020304" charset="0"/>
              </a:rPr>
              <a:t>Under the guidance of </a:t>
            </a:r>
            <a:r>
              <a:rPr lang="en-US" altLang="en-US" sz="2160" b="1" dirty="0">
                <a:latin typeface="Times New Roman" panose="02020603050405020304" charset="0"/>
                <a:cs typeface="Times New Roman" panose="02020603050405020304" charset="0"/>
              </a:rPr>
              <a:t> </a:t>
            </a:r>
          </a:p>
          <a:p>
            <a:pPr algn="ctr"/>
            <a:r>
              <a:rPr lang="en-US" altLang="en-US" sz="2160" b="1" dirty="0">
                <a:latin typeface="Times New Roman" panose="02020603050405020304" charset="0"/>
                <a:cs typeface="Times New Roman" panose="02020603050405020304" charset="0"/>
              </a:rPr>
              <a:t>Dr. Dipanwita Sadhukhan   </a:t>
            </a:r>
          </a:p>
          <a:p>
            <a:pPr algn="ctr"/>
            <a:endParaRPr lang="en-US" altLang="en-US" sz="2160" b="1" dirty="0">
              <a:latin typeface="Times New Roman" panose="02020603050405020304" charset="0"/>
              <a:cs typeface="Times New Roman" panose="02020603050405020304" charset="0"/>
            </a:endParaRPr>
          </a:p>
          <a:p>
            <a:pPr algn="ctr"/>
            <a:r>
              <a:rPr lang="en-US" altLang="en-US" sz="2160" b="1" dirty="0">
                <a:latin typeface="Times New Roman" panose="02020603050405020304" charset="0"/>
                <a:cs typeface="Times New Roman" panose="02020603050405020304" charset="0"/>
              </a:rPr>
              <a:t>AMITY INSTITUTE OF INFORMATION TECHNOLOGY, KOLKATA </a:t>
            </a:r>
          </a:p>
          <a:p>
            <a:pPr algn="ctr"/>
            <a:r>
              <a:rPr lang="en-US" altLang="en-US" sz="2160" b="1" dirty="0">
                <a:latin typeface="Times New Roman" panose="02020603050405020304" charset="0"/>
                <a:cs typeface="Times New Roman" panose="02020603050405020304" charset="0"/>
              </a:rPr>
              <a:t>AMITY UNIVERSITY, KOLKATA </a:t>
            </a:r>
          </a:p>
          <a:p>
            <a:pPr algn="ctr"/>
            <a:endParaRPr lang="en-US" altLang="en-US" sz="2160" b="1" dirty="0">
              <a:latin typeface="Times New Roman" panose="02020603050405020304" charset="0"/>
              <a:cs typeface="Times New Roman" panose="02020603050405020304" charset="0"/>
            </a:endParaRPr>
          </a:p>
          <a:p>
            <a:pPr algn="ctr"/>
            <a:r>
              <a:rPr lang="en-US" altLang="en-US" sz="2160" dirty="0">
                <a:latin typeface="Times New Roman" panose="02020603050405020304" charset="0"/>
                <a:cs typeface="Times New Roman" panose="02020603050405020304" charset="0"/>
              </a:rPr>
              <a:t>May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69263"/>
            <a:ext cx="7407116" cy="637937"/>
          </a:xfrm>
          <a:prstGeom prst="rect">
            <a:avLst/>
          </a:prstGeom>
          <a:noFill/>
          <a:ln/>
        </p:spPr>
        <p:txBody>
          <a:bodyPr wrap="none" lIns="0" tIns="0" rIns="0" bIns="0" rtlCol="0" anchor="t"/>
          <a:lstStyle/>
          <a:p>
            <a:pPr marL="0" indent="0" algn="l">
              <a:lnSpc>
                <a:spcPts val="5000"/>
              </a:lnSpc>
              <a:buNone/>
            </a:pPr>
            <a:r>
              <a:rPr lang="en-US" sz="4000" b="1" dirty="0">
                <a:solidFill>
                  <a:srgbClr val="3B4540"/>
                </a:solidFill>
                <a:latin typeface="Cavolini" panose="03000502040302020204" pitchFamily="66" charset="0"/>
                <a:ea typeface="Fraunces Extra Bold" pitchFamily="34" charset="-122"/>
                <a:cs typeface="Cavolini" panose="03000502040302020204" pitchFamily="66" charset="0"/>
              </a:rPr>
              <a:t>Conclusion and Future Work</a:t>
            </a:r>
            <a:endParaRPr lang="en-US" sz="4000" dirty="0">
              <a:latin typeface="Cavolini" panose="03000502040302020204" pitchFamily="66" charset="0"/>
              <a:cs typeface="Cavolini" panose="03000502040302020204" pitchFamily="66" charset="0"/>
            </a:endParaRPr>
          </a:p>
        </p:txBody>
      </p:sp>
      <p:sp>
        <p:nvSpPr>
          <p:cNvPr id="3" name="Text 1"/>
          <p:cNvSpPr/>
          <p:nvPr/>
        </p:nvSpPr>
        <p:spPr>
          <a:xfrm>
            <a:off x="793790" y="1815465"/>
            <a:ext cx="13042821" cy="1306830"/>
          </a:xfrm>
          <a:prstGeom prst="rect">
            <a:avLst/>
          </a:prstGeom>
          <a:noFill/>
          <a:ln/>
        </p:spPr>
        <p:txBody>
          <a:bodyPr wrap="square" lIns="0" tIns="0" rIns="0" bIns="0" rtlCol="0" anchor="t"/>
          <a:lstStyle/>
          <a:p>
            <a:pPr marL="0" indent="0" algn="l">
              <a:lnSpc>
                <a:spcPts val="2550"/>
              </a:lnSpc>
              <a:buNone/>
            </a:pPr>
            <a:r>
              <a:rPr lang="en-US" sz="1600" dirty="0">
                <a:solidFill>
                  <a:srgbClr val="405449"/>
                </a:solidFill>
                <a:latin typeface="Nobile" pitchFamily="34" charset="0"/>
                <a:ea typeface="Nobile" pitchFamily="34" charset="-122"/>
                <a:cs typeface="Nobile" pitchFamily="34" charset="-120"/>
              </a:rPr>
              <a:t>In conclusion, the web-based agricultural assistant is an integrated and user-friendly tool that promotes precision agriculture. The system's ability to provide data-driven insights for crop management and soil analysis can significantly enhance farming practices. Future work will focus on developing a mobile application, expanding datasets, integrating IoT devices, and adding multilingual support.</a:t>
            </a:r>
            <a:endParaRPr lang="en-US" sz="1600" dirty="0"/>
          </a:p>
        </p:txBody>
      </p:sp>
      <p:sp>
        <p:nvSpPr>
          <p:cNvPr id="4" name="Text 2"/>
          <p:cNvSpPr/>
          <p:nvPr/>
        </p:nvSpPr>
        <p:spPr>
          <a:xfrm>
            <a:off x="2301002" y="5246608"/>
            <a:ext cx="2551748" cy="318849"/>
          </a:xfrm>
          <a:prstGeom prst="rect">
            <a:avLst/>
          </a:prstGeom>
          <a:noFill/>
          <a:ln/>
        </p:spPr>
        <p:txBody>
          <a:bodyPr wrap="none" lIns="0" tIns="0" rIns="0" bIns="0" rtlCol="0" anchor="t"/>
          <a:lstStyle/>
          <a:p>
            <a:pPr marL="0" indent="0" algn="r">
              <a:lnSpc>
                <a:spcPts val="2500"/>
              </a:lnSpc>
              <a:buNone/>
            </a:pPr>
            <a:r>
              <a:rPr lang="en-US" sz="2000" b="1" dirty="0">
                <a:solidFill>
                  <a:srgbClr val="405449"/>
                </a:solidFill>
                <a:latin typeface="Cavolini" panose="03000502040302020204" pitchFamily="66" charset="0"/>
                <a:ea typeface="Fraunces Extra Bold" pitchFamily="34" charset="-122"/>
                <a:cs typeface="Cavolini" panose="03000502040302020204" pitchFamily="66" charset="0"/>
              </a:rPr>
              <a:t>Mobile App</a:t>
            </a:r>
            <a:endParaRPr lang="en-US" sz="2000" dirty="0">
              <a:latin typeface="Cavolini" panose="03000502040302020204" pitchFamily="66" charset="0"/>
              <a:cs typeface="Cavolini" panose="03000502040302020204" pitchFamily="66" charset="0"/>
            </a:endParaRPr>
          </a:p>
        </p:txBody>
      </p:sp>
      <p:pic>
        <p:nvPicPr>
          <p:cNvPr id="5" name="Image 0" descr="preencoded.png"/>
          <p:cNvPicPr>
            <a:picLocks noChangeAspect="1"/>
          </p:cNvPicPr>
          <p:nvPr/>
        </p:nvPicPr>
        <p:blipFill>
          <a:blip r:embed="rId3"/>
          <a:stretch>
            <a:fillRect/>
          </a:stretch>
        </p:blipFill>
        <p:spPr>
          <a:xfrm>
            <a:off x="5261015" y="3351848"/>
            <a:ext cx="4108371" cy="4108371"/>
          </a:xfrm>
          <a:prstGeom prst="rect">
            <a:avLst/>
          </a:prstGeom>
        </p:spPr>
      </p:pic>
      <p:sp>
        <p:nvSpPr>
          <p:cNvPr id="6" name="Text 3"/>
          <p:cNvSpPr/>
          <p:nvPr/>
        </p:nvSpPr>
        <p:spPr>
          <a:xfrm>
            <a:off x="5745837" y="4967883"/>
            <a:ext cx="305395" cy="381714"/>
          </a:xfrm>
          <a:prstGeom prst="rect">
            <a:avLst/>
          </a:prstGeom>
          <a:noFill/>
          <a:ln/>
        </p:spPr>
        <p:txBody>
          <a:bodyPr wrap="none" lIns="0" tIns="0" rIns="0" bIns="0" rtlCol="0" anchor="t"/>
          <a:lstStyle/>
          <a:p>
            <a:pPr marL="0" indent="0" algn="l">
              <a:lnSpc>
                <a:spcPts val="3800"/>
              </a:lnSpc>
              <a:buNone/>
            </a:pPr>
            <a:r>
              <a:rPr lang="en-US" sz="2400" b="1" dirty="0">
                <a:solidFill>
                  <a:srgbClr val="405449"/>
                </a:solidFill>
                <a:latin typeface="Fraunces Extra Bold" pitchFamily="34" charset="0"/>
                <a:ea typeface="Fraunces Extra Bold" pitchFamily="34" charset="-122"/>
                <a:cs typeface="Fraunces Extra Bold" pitchFamily="34" charset="-120"/>
              </a:rPr>
              <a:t>1</a:t>
            </a:r>
            <a:endParaRPr lang="en-US" sz="2400" dirty="0"/>
          </a:p>
        </p:txBody>
      </p:sp>
      <p:sp>
        <p:nvSpPr>
          <p:cNvPr id="7" name="Text 4"/>
          <p:cNvSpPr/>
          <p:nvPr/>
        </p:nvSpPr>
        <p:spPr>
          <a:xfrm>
            <a:off x="9675495" y="4142899"/>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405449"/>
                </a:solidFill>
                <a:latin typeface="Cavolini" panose="03000502040302020204" pitchFamily="66" charset="0"/>
                <a:ea typeface="Fraunces Extra Bold" pitchFamily="34" charset="-122"/>
                <a:cs typeface="Cavolini" panose="03000502040302020204" pitchFamily="66" charset="0"/>
              </a:rPr>
              <a:t>Expanded Datasets</a:t>
            </a:r>
            <a:endParaRPr lang="en-US" sz="2000" dirty="0">
              <a:latin typeface="Cavolini" panose="03000502040302020204" pitchFamily="66" charset="0"/>
              <a:cs typeface="Cavolini" panose="03000502040302020204" pitchFamily="66" charset="0"/>
            </a:endParaRPr>
          </a:p>
        </p:txBody>
      </p:sp>
      <p:pic>
        <p:nvPicPr>
          <p:cNvPr id="8" name="Image 1" descr="preencoded.png"/>
          <p:cNvPicPr>
            <a:picLocks noChangeAspect="1"/>
          </p:cNvPicPr>
          <p:nvPr/>
        </p:nvPicPr>
        <p:blipFill>
          <a:blip r:embed="rId4"/>
          <a:stretch>
            <a:fillRect/>
          </a:stretch>
        </p:blipFill>
        <p:spPr>
          <a:xfrm>
            <a:off x="5261015" y="3351848"/>
            <a:ext cx="4108371" cy="4108371"/>
          </a:xfrm>
          <a:prstGeom prst="rect">
            <a:avLst/>
          </a:prstGeom>
        </p:spPr>
      </p:pic>
      <p:sp>
        <p:nvSpPr>
          <p:cNvPr id="9" name="Text 5"/>
          <p:cNvSpPr/>
          <p:nvPr/>
        </p:nvSpPr>
        <p:spPr>
          <a:xfrm>
            <a:off x="8084701" y="4111943"/>
            <a:ext cx="305395" cy="381714"/>
          </a:xfrm>
          <a:prstGeom prst="rect">
            <a:avLst/>
          </a:prstGeom>
          <a:noFill/>
          <a:ln/>
        </p:spPr>
        <p:txBody>
          <a:bodyPr wrap="none" lIns="0" tIns="0" rIns="0" bIns="0" rtlCol="0" anchor="t"/>
          <a:lstStyle/>
          <a:p>
            <a:pPr marL="0" indent="0" algn="l">
              <a:lnSpc>
                <a:spcPts val="3800"/>
              </a:lnSpc>
              <a:buNone/>
            </a:pPr>
            <a:r>
              <a:rPr lang="en-US" sz="2400" b="1" dirty="0">
                <a:solidFill>
                  <a:srgbClr val="405449"/>
                </a:solidFill>
                <a:latin typeface="Fraunces Extra Bold" pitchFamily="34" charset="0"/>
                <a:ea typeface="Fraunces Extra Bold" pitchFamily="34" charset="-122"/>
                <a:cs typeface="Fraunces Extra Bold" pitchFamily="34" charset="-120"/>
              </a:rPr>
              <a:t>2</a:t>
            </a:r>
            <a:endParaRPr lang="en-US" sz="2400" dirty="0"/>
          </a:p>
        </p:txBody>
      </p:sp>
      <p:sp>
        <p:nvSpPr>
          <p:cNvPr id="10" name="Text 6"/>
          <p:cNvSpPr/>
          <p:nvPr/>
        </p:nvSpPr>
        <p:spPr>
          <a:xfrm>
            <a:off x="9675495" y="6350198"/>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405449"/>
                </a:solidFill>
                <a:latin typeface="Cavolini" panose="03000502040302020204" pitchFamily="66" charset="0"/>
                <a:ea typeface="Fraunces Extra Bold" pitchFamily="34" charset="-122"/>
                <a:cs typeface="Cavolini" panose="03000502040302020204" pitchFamily="66" charset="0"/>
              </a:rPr>
              <a:t>IoT Integration</a:t>
            </a:r>
            <a:endParaRPr lang="en-US" sz="2000" dirty="0">
              <a:latin typeface="Cavolini" panose="03000502040302020204" pitchFamily="66" charset="0"/>
              <a:cs typeface="Cavolini" panose="03000502040302020204" pitchFamily="66" charset="0"/>
            </a:endParaRPr>
          </a:p>
        </p:txBody>
      </p:sp>
      <p:pic>
        <p:nvPicPr>
          <p:cNvPr id="11" name="Image 2" descr="preencoded.png"/>
          <p:cNvPicPr>
            <a:picLocks noChangeAspect="1"/>
          </p:cNvPicPr>
          <p:nvPr/>
        </p:nvPicPr>
        <p:blipFill>
          <a:blip r:embed="rId5"/>
          <a:stretch>
            <a:fillRect/>
          </a:stretch>
        </p:blipFill>
        <p:spPr>
          <a:xfrm>
            <a:off x="5261015" y="3351848"/>
            <a:ext cx="4108371" cy="4108371"/>
          </a:xfrm>
          <a:prstGeom prst="rect">
            <a:avLst/>
          </a:prstGeom>
        </p:spPr>
      </p:pic>
      <p:sp>
        <p:nvSpPr>
          <p:cNvPr id="12" name="Text 7"/>
          <p:cNvSpPr/>
          <p:nvPr/>
        </p:nvSpPr>
        <p:spPr>
          <a:xfrm>
            <a:off x="7656552" y="6565463"/>
            <a:ext cx="305395" cy="381714"/>
          </a:xfrm>
          <a:prstGeom prst="rect">
            <a:avLst/>
          </a:prstGeom>
          <a:noFill/>
          <a:ln/>
        </p:spPr>
        <p:txBody>
          <a:bodyPr wrap="none" lIns="0" tIns="0" rIns="0" bIns="0" rtlCol="0" anchor="t"/>
          <a:lstStyle/>
          <a:p>
            <a:pPr marL="0" indent="0" algn="l">
              <a:lnSpc>
                <a:spcPts val="3800"/>
              </a:lnSpc>
              <a:buNone/>
            </a:pPr>
            <a:r>
              <a:rPr lang="en-US" sz="2400" b="1" dirty="0">
                <a:solidFill>
                  <a:srgbClr val="405449"/>
                </a:solidFill>
                <a:latin typeface="Fraunces Extra Bold" pitchFamily="34" charset="0"/>
                <a:ea typeface="Fraunces Extra Bold" pitchFamily="34" charset="-122"/>
                <a:cs typeface="Fraunces Extra Bold" pitchFamily="34" charset="-120"/>
              </a:rPr>
              <a:t>3</a:t>
            </a:r>
            <a:endParaRPr lang="en-US" sz="2400" dirty="0"/>
          </a:p>
        </p:txBody>
      </p:sp>
      <p:sp>
        <p:nvSpPr>
          <p:cNvPr id="13" name="Terminator 12">
            <a:extLst>
              <a:ext uri="{FF2B5EF4-FFF2-40B4-BE49-F238E27FC236}">
                <a16:creationId xmlns:a16="http://schemas.microsoft.com/office/drawing/2014/main" id="{75BE3083-0D77-62AC-2732-A67FFB98B78A}"/>
              </a:ext>
            </a:extLst>
          </p:cNvPr>
          <p:cNvSpPr/>
          <p:nvPr/>
        </p:nvSpPr>
        <p:spPr>
          <a:xfrm>
            <a:off x="12839700" y="7785100"/>
            <a:ext cx="1790700" cy="342900"/>
          </a:xfrm>
          <a:prstGeom prst="flowChartTerminator">
            <a:avLst/>
          </a:prstGeom>
          <a:solidFill>
            <a:srgbClr val="FBFFF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479846" y="2864525"/>
            <a:ext cx="5670590" cy="708779"/>
          </a:xfrm>
          <a:prstGeom prst="rect">
            <a:avLst/>
          </a:prstGeom>
          <a:noFill/>
          <a:ln/>
        </p:spPr>
        <p:txBody>
          <a:bodyPr wrap="none" lIns="0" tIns="0" rIns="0" bIns="0" rtlCol="0" anchor="t"/>
          <a:lstStyle/>
          <a:p>
            <a:pPr marL="0" indent="0" algn="ctr">
              <a:lnSpc>
                <a:spcPts val="5550"/>
              </a:lnSpc>
              <a:buNone/>
            </a:pPr>
            <a:r>
              <a:rPr lang="en-US" sz="4450" b="1" dirty="0">
                <a:solidFill>
                  <a:srgbClr val="3B4540"/>
                </a:solidFill>
                <a:latin typeface="Cavolini" panose="03000502040302020204" pitchFamily="66" charset="0"/>
                <a:ea typeface="Fraunces Extra Bold" pitchFamily="34" charset="-122"/>
                <a:cs typeface="Cavolini" panose="03000502040302020204" pitchFamily="66" charset="0"/>
              </a:rPr>
              <a:t>Q&amp;A?</a:t>
            </a:r>
            <a:endParaRPr lang="en-US" sz="4450" dirty="0">
              <a:latin typeface="Cavolini" panose="03000502040302020204" pitchFamily="66" charset="0"/>
              <a:cs typeface="Cavolini" panose="03000502040302020204" pitchFamily="66" charset="0"/>
            </a:endParaRPr>
          </a:p>
        </p:txBody>
      </p:sp>
      <p:sp>
        <p:nvSpPr>
          <p:cNvPr id="3" name="Text 1"/>
          <p:cNvSpPr/>
          <p:nvPr/>
        </p:nvSpPr>
        <p:spPr>
          <a:xfrm>
            <a:off x="793790" y="3913465"/>
            <a:ext cx="13042821" cy="1451610"/>
          </a:xfrm>
          <a:prstGeom prst="rect">
            <a:avLst/>
          </a:prstGeom>
          <a:noFill/>
          <a:ln/>
        </p:spPr>
        <p:txBody>
          <a:bodyPr wrap="square" lIns="0" tIns="0" rIns="0" bIns="0" rtlCol="0" anchor="t"/>
          <a:lstStyle/>
          <a:p>
            <a:pPr marL="0" indent="0" algn="ctr">
              <a:lnSpc>
                <a:spcPts val="2850"/>
              </a:lnSpc>
              <a:buNone/>
            </a:pPr>
            <a:r>
              <a:rPr lang="en-US" sz="1750" dirty="0">
                <a:solidFill>
                  <a:srgbClr val="405449"/>
                </a:solidFill>
                <a:latin typeface="Nobile" pitchFamily="34" charset="0"/>
                <a:ea typeface="Nobile" pitchFamily="34" charset="-122"/>
                <a:cs typeface="Nobile" pitchFamily="34" charset="-120"/>
              </a:rPr>
              <a:t>Thank you for your attention. This concludes the presentation. We are now happy to address any questions you may have regarding the web-based agricultural assistant, its functionalities, the technologies used, or potential future developments. Your inquiries will help us further refine and improve the system to better serve the agricultural community. We appreciate your engagement and look forward to a fruitful discussion.</a:t>
            </a:r>
            <a:endParaRPr lang="en-US" sz="1750" dirty="0"/>
          </a:p>
        </p:txBody>
      </p:sp>
      <p:sp>
        <p:nvSpPr>
          <p:cNvPr id="4" name="Terminator 3">
            <a:extLst>
              <a:ext uri="{FF2B5EF4-FFF2-40B4-BE49-F238E27FC236}">
                <a16:creationId xmlns:a16="http://schemas.microsoft.com/office/drawing/2014/main" id="{C5ACF5EC-4501-BA89-819F-74531370163C}"/>
              </a:ext>
            </a:extLst>
          </p:cNvPr>
          <p:cNvSpPr/>
          <p:nvPr/>
        </p:nvSpPr>
        <p:spPr>
          <a:xfrm>
            <a:off x="12839700" y="7785100"/>
            <a:ext cx="1790700" cy="342900"/>
          </a:xfrm>
          <a:prstGeom prst="flowChartTerminator">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12700"/>
            <a:ext cx="5486400" cy="8229600"/>
          </a:xfrm>
          <a:prstGeom prst="rect">
            <a:avLst/>
          </a:prstGeom>
        </p:spPr>
      </p:pic>
      <p:sp>
        <p:nvSpPr>
          <p:cNvPr id="3" name="Text 0"/>
          <p:cNvSpPr/>
          <p:nvPr/>
        </p:nvSpPr>
        <p:spPr>
          <a:xfrm>
            <a:off x="793790" y="1965722"/>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Times New Roman" panose="02020603050405020304" pitchFamily="18" charset="0"/>
                <a:ea typeface="Fraunces Extra Bold" pitchFamily="34" charset="-122"/>
                <a:cs typeface="Times New Roman" panose="02020603050405020304" pitchFamily="18" charset="0"/>
              </a:rPr>
              <a:t>Soil Analysis (Agricultural Assistant)</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793790" y="3723442"/>
            <a:ext cx="7556421" cy="254031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This presentation introduces a web-based agricultural assistant designed for soil analysis and crop management. Leveraging machine learning and deep learning techniques, the assistant aims to optimize crop yields and promote sustainable farming practices. The following slides will cover the problem statement, proposed solution, system architecture, key technologies, data and models, web interface, results, and future work.</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819888" y="679252"/>
            <a:ext cx="8016724" cy="1346835"/>
          </a:xfrm>
          <a:prstGeom prst="rect">
            <a:avLst/>
          </a:prstGeom>
          <a:noFill/>
          <a:ln/>
        </p:spPr>
        <p:txBody>
          <a:bodyPr wrap="square" lIns="0" tIns="0" rIns="0" bIns="0" rtlCol="0" anchor="t"/>
          <a:lstStyle/>
          <a:p>
            <a:pPr marL="0" indent="0" algn="l">
              <a:lnSpc>
                <a:spcPts val="5300"/>
              </a:lnSpc>
              <a:buNone/>
            </a:pPr>
            <a:r>
              <a:rPr lang="en-US" sz="4200" b="1" dirty="0">
                <a:solidFill>
                  <a:srgbClr val="3B4540"/>
                </a:solidFill>
                <a:latin typeface="Times New Roman" panose="02020603050405020304" pitchFamily="18" charset="0"/>
                <a:ea typeface="Fraunces Extra Bold" pitchFamily="34" charset="-122"/>
                <a:cs typeface="Times New Roman" panose="02020603050405020304" pitchFamily="18" charset="0"/>
              </a:rPr>
              <a:t>Introduction &amp; Problem Statement</a:t>
            </a:r>
            <a:endParaRPr lang="en-US" sz="4200" dirty="0">
              <a:latin typeface="Times New Roman" panose="02020603050405020304" pitchFamily="18" charset="0"/>
              <a:cs typeface="Times New Roman" panose="02020603050405020304" pitchFamily="18" charset="0"/>
            </a:endParaRPr>
          </a:p>
        </p:txBody>
      </p:sp>
      <p:sp>
        <p:nvSpPr>
          <p:cNvPr id="4" name="Text 1"/>
          <p:cNvSpPr/>
          <p:nvPr/>
        </p:nvSpPr>
        <p:spPr>
          <a:xfrm>
            <a:off x="6280190" y="2349222"/>
            <a:ext cx="7556421" cy="2068830"/>
          </a:xfrm>
          <a:prstGeom prst="rect">
            <a:avLst/>
          </a:prstGeom>
          <a:noFill/>
          <a:ln/>
        </p:spPr>
        <p:txBody>
          <a:bodyPr wrap="square" lIns="0" tIns="0" rIns="0" bIns="0" rtlCol="0" anchor="t"/>
          <a:lstStyle/>
          <a:p>
            <a:pPr marL="0" indent="0" algn="l">
              <a:lnSpc>
                <a:spcPts val="2700"/>
              </a:lnSpc>
              <a:buNone/>
            </a:pPr>
            <a:endParaRPr lang="en-US" sz="1650" dirty="0"/>
          </a:p>
        </p:txBody>
      </p:sp>
      <p:sp>
        <p:nvSpPr>
          <p:cNvPr id="5" name="Shape 2"/>
          <p:cNvSpPr/>
          <p:nvPr/>
        </p:nvSpPr>
        <p:spPr>
          <a:xfrm>
            <a:off x="6280190" y="4660463"/>
            <a:ext cx="484823" cy="484823"/>
          </a:xfrm>
          <a:prstGeom prst="roundRect">
            <a:avLst>
              <a:gd name="adj" fmla="val 40002"/>
            </a:avLst>
          </a:prstGeom>
          <a:solidFill>
            <a:srgbClr val="E8F3E8"/>
          </a:solidFill>
          <a:ln/>
        </p:spPr>
        <p:txBody>
          <a:bodyPr/>
          <a:lstStyle/>
          <a:p>
            <a:endParaRPr lang="en-US"/>
          </a:p>
        </p:txBody>
      </p:sp>
      <p:pic>
        <p:nvPicPr>
          <p:cNvPr id="6" name="Image 1" descr="preencoded.png"/>
          <p:cNvPicPr>
            <a:picLocks noChangeAspect="1"/>
          </p:cNvPicPr>
          <p:nvPr/>
        </p:nvPicPr>
        <p:blipFill>
          <a:blip r:embed="rId4"/>
          <a:stretch>
            <a:fillRect/>
          </a:stretch>
        </p:blipFill>
        <p:spPr>
          <a:xfrm>
            <a:off x="6361033" y="4700885"/>
            <a:ext cx="323136" cy="403979"/>
          </a:xfrm>
          <a:prstGeom prst="rect">
            <a:avLst/>
          </a:prstGeom>
        </p:spPr>
      </p:pic>
      <p:sp>
        <p:nvSpPr>
          <p:cNvPr id="7" name="Text 3"/>
          <p:cNvSpPr/>
          <p:nvPr/>
        </p:nvSpPr>
        <p:spPr>
          <a:xfrm>
            <a:off x="6980396" y="4734520"/>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405449"/>
                </a:solidFill>
                <a:latin typeface="Cavolini" panose="03000502040302020204" pitchFamily="66" charset="0"/>
                <a:ea typeface="Fraunces Extra Bold" pitchFamily="34" charset="-122"/>
                <a:cs typeface="Cavolini" panose="03000502040302020204" pitchFamily="66" charset="0"/>
              </a:rPr>
              <a:t>Time and Cost</a:t>
            </a:r>
            <a:endParaRPr lang="en-US" sz="2100" dirty="0">
              <a:latin typeface="Cavolini" panose="03000502040302020204" pitchFamily="66" charset="0"/>
              <a:cs typeface="Cavolini" panose="03000502040302020204" pitchFamily="66" charset="0"/>
            </a:endParaRPr>
          </a:p>
        </p:txBody>
      </p:sp>
      <p:sp>
        <p:nvSpPr>
          <p:cNvPr id="8" name="Text 4"/>
          <p:cNvSpPr/>
          <p:nvPr/>
        </p:nvSpPr>
        <p:spPr>
          <a:xfrm>
            <a:off x="6980396" y="5200293"/>
            <a:ext cx="2943344" cy="1034415"/>
          </a:xfrm>
          <a:prstGeom prst="rect">
            <a:avLst/>
          </a:prstGeom>
          <a:noFill/>
          <a:ln/>
        </p:spPr>
        <p:txBody>
          <a:bodyPr wrap="square" lIns="0" tIns="0" rIns="0" bIns="0" rtlCol="0" anchor="t"/>
          <a:lstStyle/>
          <a:p>
            <a:pPr marL="0" indent="0" algn="l">
              <a:lnSpc>
                <a:spcPts val="2700"/>
              </a:lnSpc>
              <a:buNone/>
            </a:pPr>
            <a:r>
              <a:rPr lang="en-US" sz="1650" dirty="0">
                <a:solidFill>
                  <a:srgbClr val="405449"/>
                </a:solidFill>
                <a:latin typeface="Nobile" pitchFamily="34" charset="0"/>
                <a:ea typeface="Nobile" pitchFamily="34" charset="-122"/>
                <a:cs typeface="Nobile" pitchFamily="34" charset="-120"/>
              </a:rPr>
              <a:t>Traditional soil testing can be prohibitively expensive and slow.</a:t>
            </a:r>
            <a:endParaRPr lang="en-US" sz="1650" dirty="0"/>
          </a:p>
        </p:txBody>
      </p:sp>
      <p:sp>
        <p:nvSpPr>
          <p:cNvPr id="13" name="Shape 8"/>
          <p:cNvSpPr/>
          <p:nvPr/>
        </p:nvSpPr>
        <p:spPr>
          <a:xfrm>
            <a:off x="6280190" y="6665595"/>
            <a:ext cx="484823" cy="484823"/>
          </a:xfrm>
          <a:prstGeom prst="roundRect">
            <a:avLst>
              <a:gd name="adj" fmla="val 40002"/>
            </a:avLst>
          </a:prstGeom>
          <a:solidFill>
            <a:srgbClr val="E8F3E8"/>
          </a:solidFill>
          <a:ln/>
        </p:spPr>
        <p:txBody>
          <a:bodyPr/>
          <a:lstStyle/>
          <a:p>
            <a:endParaRPr lang="en-US"/>
          </a:p>
        </p:txBody>
      </p:sp>
      <p:pic>
        <p:nvPicPr>
          <p:cNvPr id="14" name="Image 3" descr="preencoded.png"/>
          <p:cNvPicPr>
            <a:picLocks noChangeAspect="1"/>
          </p:cNvPicPr>
          <p:nvPr/>
        </p:nvPicPr>
        <p:blipFill>
          <a:blip r:embed="rId5"/>
          <a:stretch>
            <a:fillRect/>
          </a:stretch>
        </p:blipFill>
        <p:spPr>
          <a:xfrm>
            <a:off x="6361033" y="6706017"/>
            <a:ext cx="323136" cy="403979"/>
          </a:xfrm>
          <a:prstGeom prst="rect">
            <a:avLst/>
          </a:prstGeom>
        </p:spPr>
      </p:pic>
      <p:sp>
        <p:nvSpPr>
          <p:cNvPr id="15" name="Text 9"/>
          <p:cNvSpPr/>
          <p:nvPr/>
        </p:nvSpPr>
        <p:spPr>
          <a:xfrm>
            <a:off x="6980396" y="6739652"/>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405449"/>
                </a:solidFill>
                <a:latin typeface="Cavolini" panose="03000502040302020204" pitchFamily="66" charset="0"/>
                <a:ea typeface="Fraunces Extra Bold" pitchFamily="34" charset="-122"/>
                <a:cs typeface="Cavolini" panose="03000502040302020204" pitchFamily="66" charset="0"/>
              </a:rPr>
              <a:t>Lack of Integration</a:t>
            </a:r>
            <a:endParaRPr lang="en-US" sz="2100" dirty="0">
              <a:latin typeface="Cavolini" panose="03000502040302020204" pitchFamily="66" charset="0"/>
              <a:cs typeface="Cavolini" panose="03000502040302020204" pitchFamily="66" charset="0"/>
            </a:endParaRPr>
          </a:p>
        </p:txBody>
      </p:sp>
      <p:sp>
        <p:nvSpPr>
          <p:cNvPr id="16" name="Text 10"/>
          <p:cNvSpPr/>
          <p:nvPr/>
        </p:nvSpPr>
        <p:spPr>
          <a:xfrm>
            <a:off x="6980396" y="7205424"/>
            <a:ext cx="6856214" cy="344805"/>
          </a:xfrm>
          <a:prstGeom prst="rect">
            <a:avLst/>
          </a:prstGeom>
          <a:noFill/>
          <a:ln/>
        </p:spPr>
        <p:txBody>
          <a:bodyPr wrap="none" lIns="0" tIns="0" rIns="0" bIns="0" rtlCol="0" anchor="t"/>
          <a:lstStyle/>
          <a:p>
            <a:pPr marL="0" indent="0" algn="l">
              <a:lnSpc>
                <a:spcPts val="2700"/>
              </a:lnSpc>
              <a:buNone/>
            </a:pPr>
            <a:r>
              <a:rPr lang="en-US" sz="1650" dirty="0">
                <a:solidFill>
                  <a:srgbClr val="405449"/>
                </a:solidFill>
                <a:latin typeface="Nobile" pitchFamily="34" charset="0"/>
                <a:ea typeface="Nobile" pitchFamily="34" charset="-122"/>
                <a:cs typeface="Nobile" pitchFamily="34" charset="-120"/>
              </a:rPr>
              <a:t>Existing tools often lack seamless integration.</a:t>
            </a:r>
            <a:endParaRPr lang="en-US" sz="1650" dirty="0"/>
          </a:p>
        </p:txBody>
      </p:sp>
      <p:sp>
        <p:nvSpPr>
          <p:cNvPr id="17" name="Terminator 16">
            <a:extLst>
              <a:ext uri="{FF2B5EF4-FFF2-40B4-BE49-F238E27FC236}">
                <a16:creationId xmlns:a16="http://schemas.microsoft.com/office/drawing/2014/main" id="{F9BDF685-A68A-F4E6-15A8-699D30319B4B}"/>
              </a:ext>
            </a:extLst>
          </p:cNvPr>
          <p:cNvSpPr/>
          <p:nvPr/>
        </p:nvSpPr>
        <p:spPr>
          <a:xfrm>
            <a:off x="12839700" y="7785100"/>
            <a:ext cx="1790700" cy="342900"/>
          </a:xfrm>
          <a:prstGeom prst="flowChartTerminator">
            <a:avLst/>
          </a:prstGeom>
          <a:solidFill>
            <a:srgbClr val="FBFFF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5">
            <a:extLst>
              <a:ext uri="{FF2B5EF4-FFF2-40B4-BE49-F238E27FC236}">
                <a16:creationId xmlns:a16="http://schemas.microsoft.com/office/drawing/2014/main" id="{2F244DA0-7873-E003-A84A-3782A6EEEE1A}"/>
              </a:ext>
            </a:extLst>
          </p:cNvPr>
          <p:cNvSpPr>
            <a:spLocks noChangeArrowheads="1"/>
          </p:cNvSpPr>
          <p:nvPr/>
        </p:nvSpPr>
        <p:spPr bwMode="auto">
          <a:xfrm>
            <a:off x="5819887" y="2024638"/>
            <a:ext cx="881051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Soil analysis is crucial for achieving the best crop yields and promoting sustainable farming. However, the current soil testing methods can be slow and expensive, resulting in delayed results that affect important decisions. Additionally, disease detection methods that rely on personal judgment and one-size-fits-all fertilizer suggestions add to these challenges.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15102"/>
            <a:ext cx="4820007" cy="602456"/>
          </a:xfrm>
          <a:prstGeom prst="rect">
            <a:avLst/>
          </a:prstGeom>
          <a:noFill/>
          <a:ln/>
        </p:spPr>
        <p:txBody>
          <a:bodyPr wrap="none" lIns="0" tIns="0" rIns="0" bIns="0" rtlCol="0" anchor="t"/>
          <a:lstStyle/>
          <a:p>
            <a:pPr marL="0" indent="0" algn="l">
              <a:lnSpc>
                <a:spcPts val="4700"/>
              </a:lnSpc>
              <a:buNone/>
            </a:pPr>
            <a:r>
              <a:rPr lang="en-US" sz="3750" b="1" dirty="0">
                <a:solidFill>
                  <a:srgbClr val="3B4540"/>
                </a:solidFill>
                <a:latin typeface="Times New Roman" panose="02020603050405020304" pitchFamily="18" charset="0"/>
                <a:ea typeface="Fraunces Extra Bold" pitchFamily="34" charset="-122"/>
                <a:cs typeface="Times New Roman" panose="02020603050405020304" pitchFamily="18" charset="0"/>
              </a:rPr>
              <a:t>Proposed Solution</a:t>
            </a:r>
            <a:endParaRPr lang="en-US" sz="3750" dirty="0">
              <a:latin typeface="Times New Roman" panose="02020603050405020304" pitchFamily="18" charset="0"/>
              <a:cs typeface="Times New Roman" panose="02020603050405020304" pitchFamily="18" charset="0"/>
            </a:endParaRPr>
          </a:p>
        </p:txBody>
      </p:sp>
      <p:sp>
        <p:nvSpPr>
          <p:cNvPr id="4" name="Text 1"/>
          <p:cNvSpPr/>
          <p:nvPr/>
        </p:nvSpPr>
        <p:spPr>
          <a:xfrm>
            <a:off x="6280190" y="1706761"/>
            <a:ext cx="7556421" cy="1850231"/>
          </a:xfrm>
          <a:prstGeom prst="rect">
            <a:avLst/>
          </a:prstGeom>
          <a:noFill/>
          <a:ln/>
        </p:spPr>
        <p:txBody>
          <a:bodyPr wrap="square" lIns="0" tIns="0" rIns="0" bIns="0" rtlCol="0" anchor="t"/>
          <a:lstStyle/>
          <a:p>
            <a:pPr marL="0" indent="0" algn="l">
              <a:lnSpc>
                <a:spcPts val="2400"/>
              </a:lnSpc>
              <a:buNone/>
            </a:pPr>
            <a:r>
              <a:rPr lang="en-US" sz="1500" dirty="0">
                <a:solidFill>
                  <a:srgbClr val="405449"/>
                </a:solidFill>
                <a:latin typeface="Nobile" pitchFamily="34" charset="0"/>
                <a:ea typeface="Nobile" pitchFamily="34" charset="-122"/>
                <a:cs typeface="Nobile" pitchFamily="34" charset="-120"/>
              </a:rPr>
              <a:t>To address the challenges of current soil analysis practices, we propose a comprehensive web-based system. The system offers four key services designed to provide data-driven insights for farmers. These services include crop recommendation, fertilizer recommendation, crop disease prediction, and soil type analysis. This integrated platform aims to empower farmers to make informed decisions, optimizing their crop yields and promoting sustainability.</a:t>
            </a:r>
            <a:endParaRPr lang="en-US" sz="1500" dirty="0"/>
          </a:p>
        </p:txBody>
      </p:sp>
      <p:sp>
        <p:nvSpPr>
          <p:cNvPr id="5" name="Shape 2"/>
          <p:cNvSpPr/>
          <p:nvPr/>
        </p:nvSpPr>
        <p:spPr>
          <a:xfrm>
            <a:off x="6280190" y="3773805"/>
            <a:ext cx="7790812" cy="1720334"/>
          </a:xfrm>
          <a:prstGeom prst="roundRect">
            <a:avLst>
              <a:gd name="adj" fmla="val 10087"/>
            </a:avLst>
          </a:prstGeom>
          <a:solidFill>
            <a:srgbClr val="E8F3E8"/>
          </a:solidFill>
          <a:ln/>
        </p:spPr>
        <p:txBody>
          <a:bodyPr/>
          <a:lstStyle/>
          <a:p>
            <a:endParaRPr lang="en-US"/>
          </a:p>
        </p:txBody>
      </p:sp>
      <p:sp>
        <p:nvSpPr>
          <p:cNvPr id="6" name="Text 3"/>
          <p:cNvSpPr/>
          <p:nvPr/>
        </p:nvSpPr>
        <p:spPr>
          <a:xfrm>
            <a:off x="6472952" y="3966567"/>
            <a:ext cx="2826187" cy="301228"/>
          </a:xfrm>
          <a:prstGeom prst="rect">
            <a:avLst/>
          </a:prstGeom>
          <a:noFill/>
          <a:ln/>
        </p:spPr>
        <p:txBody>
          <a:bodyPr wrap="none" lIns="0" tIns="0" rIns="0" bIns="0" rtlCol="0" anchor="t"/>
          <a:lstStyle/>
          <a:p>
            <a:pPr marL="0" indent="0" algn="l">
              <a:lnSpc>
                <a:spcPts val="2350"/>
              </a:lnSpc>
              <a:buNone/>
            </a:pPr>
            <a:r>
              <a:rPr lang="en-US" sz="1850" b="1" dirty="0">
                <a:solidFill>
                  <a:srgbClr val="405449"/>
                </a:solidFill>
                <a:latin typeface="Cavolini" panose="03000502040302020204" pitchFamily="66" charset="0"/>
                <a:ea typeface="Fraunces Extra Bold" pitchFamily="34" charset="-122"/>
                <a:cs typeface="Cavolini" panose="03000502040302020204" pitchFamily="66" charset="0"/>
              </a:rPr>
              <a:t>Crop Recommendation</a:t>
            </a:r>
            <a:endParaRPr lang="en-US" sz="1850" dirty="0">
              <a:latin typeface="Cavolini" panose="03000502040302020204" pitchFamily="66" charset="0"/>
              <a:cs typeface="Cavolini" panose="03000502040302020204" pitchFamily="66" charset="0"/>
            </a:endParaRPr>
          </a:p>
        </p:txBody>
      </p:sp>
      <p:sp>
        <p:nvSpPr>
          <p:cNvPr id="7" name="Text 4"/>
          <p:cNvSpPr/>
          <p:nvPr/>
        </p:nvSpPr>
        <p:spPr>
          <a:xfrm>
            <a:off x="6472952" y="4383405"/>
            <a:ext cx="3296364" cy="616744"/>
          </a:xfrm>
          <a:prstGeom prst="rect">
            <a:avLst/>
          </a:prstGeom>
          <a:noFill/>
          <a:ln/>
        </p:spPr>
        <p:txBody>
          <a:bodyPr wrap="square" lIns="0" tIns="0" rIns="0" bIns="0" rtlCol="0" anchor="t"/>
          <a:lstStyle/>
          <a:p>
            <a:pPr marL="0" indent="0" algn="l">
              <a:lnSpc>
                <a:spcPts val="2400"/>
              </a:lnSpc>
              <a:buNone/>
            </a:pPr>
            <a:r>
              <a:rPr lang="en-US" sz="1500" dirty="0">
                <a:solidFill>
                  <a:srgbClr val="405449"/>
                </a:solidFill>
                <a:latin typeface="Nobile" pitchFamily="34" charset="0"/>
                <a:ea typeface="Nobile" pitchFamily="34" charset="-122"/>
                <a:cs typeface="Nobile" pitchFamily="34" charset="-120"/>
              </a:rPr>
              <a:t>ML-based suggestions for optimal crop selection.</a:t>
            </a:r>
            <a:endParaRPr lang="en-US" sz="1500" dirty="0"/>
          </a:p>
        </p:txBody>
      </p:sp>
      <p:sp>
        <p:nvSpPr>
          <p:cNvPr id="17" name="Terminator 16">
            <a:extLst>
              <a:ext uri="{FF2B5EF4-FFF2-40B4-BE49-F238E27FC236}">
                <a16:creationId xmlns:a16="http://schemas.microsoft.com/office/drawing/2014/main" id="{787A4618-6BDC-3008-2712-FE9CB9D86B0F}"/>
              </a:ext>
            </a:extLst>
          </p:cNvPr>
          <p:cNvSpPr/>
          <p:nvPr/>
        </p:nvSpPr>
        <p:spPr>
          <a:xfrm>
            <a:off x="12839700" y="7785100"/>
            <a:ext cx="1790700" cy="342900"/>
          </a:xfrm>
          <a:prstGeom prst="flowChartTerminator">
            <a:avLst/>
          </a:prstGeom>
          <a:solidFill>
            <a:srgbClr val="FBFFF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95563"/>
            <a:ext cx="5935147"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Times New Roman" panose="02020603050405020304" pitchFamily="18" charset="0"/>
                <a:ea typeface="Fraunces Extra Bold" pitchFamily="34" charset="-122"/>
                <a:cs typeface="Times New Roman" panose="02020603050405020304" pitchFamily="18" charset="0"/>
              </a:rPr>
              <a:t>System Architecture</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1744504"/>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The system architecture comprises three essential layers: the frontend, backend, and data layer. The frontend is developed using HTML, CSS, and JavaScript to ensure a user-friendly and interactive experience. The backend, built with Flask, handles the processing and integration of machine learning models. The data layer houses the datasets used for training the models and processes real-time inputs from users.</a:t>
            </a:r>
            <a:endParaRPr lang="en-US" sz="1750" dirty="0"/>
          </a:p>
        </p:txBody>
      </p:sp>
      <p:pic>
        <p:nvPicPr>
          <p:cNvPr id="4" name="Image 0" descr="preencoded.png"/>
          <p:cNvPicPr>
            <a:picLocks noChangeAspect="1"/>
          </p:cNvPicPr>
          <p:nvPr/>
        </p:nvPicPr>
        <p:blipFill>
          <a:blip r:embed="rId3"/>
          <a:stretch>
            <a:fillRect/>
          </a:stretch>
        </p:blipFill>
        <p:spPr>
          <a:xfrm>
            <a:off x="793790" y="3451265"/>
            <a:ext cx="1134070" cy="1360884"/>
          </a:xfrm>
          <a:prstGeom prst="rect">
            <a:avLst/>
          </a:prstGeom>
        </p:spPr>
      </p:pic>
      <p:sp>
        <p:nvSpPr>
          <p:cNvPr id="5" name="Text 2"/>
          <p:cNvSpPr/>
          <p:nvPr/>
        </p:nvSpPr>
        <p:spPr>
          <a:xfrm>
            <a:off x="2268022" y="367807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Cavolini" panose="03000502040302020204" pitchFamily="66" charset="0"/>
                <a:ea typeface="Fraunces Extra Bold" pitchFamily="34" charset="-122"/>
                <a:cs typeface="Cavolini" panose="03000502040302020204" pitchFamily="66" charset="0"/>
              </a:rPr>
              <a:t>Frontend</a:t>
            </a:r>
            <a:endParaRPr lang="en-US" sz="2200" dirty="0">
              <a:latin typeface="Cavolini" panose="03000502040302020204" pitchFamily="66" charset="0"/>
              <a:cs typeface="Cavolini" panose="03000502040302020204" pitchFamily="66" charset="0"/>
            </a:endParaRPr>
          </a:p>
        </p:txBody>
      </p:sp>
      <p:sp>
        <p:nvSpPr>
          <p:cNvPr id="6" name="Text 3"/>
          <p:cNvSpPr/>
          <p:nvPr/>
        </p:nvSpPr>
        <p:spPr>
          <a:xfrm>
            <a:off x="2268022" y="4168497"/>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HTML/CSS/JavaScript for user interaction.</a:t>
            </a:r>
            <a:endParaRPr lang="en-US" sz="1750" dirty="0"/>
          </a:p>
        </p:txBody>
      </p:sp>
      <p:pic>
        <p:nvPicPr>
          <p:cNvPr id="7" name="Image 1" descr="preencoded.png"/>
          <p:cNvPicPr>
            <a:picLocks noChangeAspect="1"/>
          </p:cNvPicPr>
          <p:nvPr/>
        </p:nvPicPr>
        <p:blipFill>
          <a:blip r:embed="rId4"/>
          <a:stretch>
            <a:fillRect/>
          </a:stretch>
        </p:blipFill>
        <p:spPr>
          <a:xfrm>
            <a:off x="793790" y="4812149"/>
            <a:ext cx="1134070" cy="1360884"/>
          </a:xfrm>
          <a:prstGeom prst="rect">
            <a:avLst/>
          </a:prstGeom>
        </p:spPr>
      </p:pic>
      <p:sp>
        <p:nvSpPr>
          <p:cNvPr id="8" name="Text 4"/>
          <p:cNvSpPr/>
          <p:nvPr/>
        </p:nvSpPr>
        <p:spPr>
          <a:xfrm>
            <a:off x="2268022" y="503896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Cavolini" panose="03000502040302020204" pitchFamily="66" charset="0"/>
                <a:ea typeface="Fraunces Extra Bold" pitchFamily="34" charset="-122"/>
                <a:cs typeface="Cavolini" panose="03000502040302020204" pitchFamily="66" charset="0"/>
              </a:rPr>
              <a:t>Backend</a:t>
            </a:r>
            <a:endParaRPr lang="en-US" sz="2200" dirty="0">
              <a:latin typeface="Cavolini" panose="03000502040302020204" pitchFamily="66" charset="0"/>
              <a:cs typeface="Cavolini" panose="03000502040302020204" pitchFamily="66" charset="0"/>
            </a:endParaRPr>
          </a:p>
        </p:txBody>
      </p:sp>
      <p:sp>
        <p:nvSpPr>
          <p:cNvPr id="9" name="Text 5"/>
          <p:cNvSpPr/>
          <p:nvPr/>
        </p:nvSpPr>
        <p:spPr>
          <a:xfrm>
            <a:off x="2268022" y="5529382"/>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Flask for processing and model integration.</a:t>
            </a:r>
            <a:endParaRPr lang="en-US" sz="1750" dirty="0"/>
          </a:p>
        </p:txBody>
      </p:sp>
      <p:pic>
        <p:nvPicPr>
          <p:cNvPr id="10" name="Image 2" descr="preencoded.png"/>
          <p:cNvPicPr>
            <a:picLocks noChangeAspect="1"/>
          </p:cNvPicPr>
          <p:nvPr/>
        </p:nvPicPr>
        <p:blipFill>
          <a:blip r:embed="rId5"/>
          <a:stretch>
            <a:fillRect/>
          </a:stretch>
        </p:blipFill>
        <p:spPr>
          <a:xfrm>
            <a:off x="793790" y="6173033"/>
            <a:ext cx="1134070" cy="1360884"/>
          </a:xfrm>
          <a:prstGeom prst="rect">
            <a:avLst/>
          </a:prstGeom>
        </p:spPr>
      </p:pic>
      <p:sp>
        <p:nvSpPr>
          <p:cNvPr id="11" name="Text 6"/>
          <p:cNvSpPr/>
          <p:nvPr/>
        </p:nvSpPr>
        <p:spPr>
          <a:xfrm>
            <a:off x="2268022" y="639984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Cavolini" panose="03000502040302020204" pitchFamily="66" charset="0"/>
                <a:ea typeface="Fraunces Extra Bold" pitchFamily="34" charset="-122"/>
                <a:cs typeface="Cavolini" panose="03000502040302020204" pitchFamily="66" charset="0"/>
              </a:rPr>
              <a:t>Data Layer</a:t>
            </a:r>
            <a:endParaRPr lang="en-US" sz="2200" dirty="0">
              <a:latin typeface="Cavolini" panose="03000502040302020204" pitchFamily="66" charset="0"/>
              <a:cs typeface="Cavolini" panose="03000502040302020204" pitchFamily="66" charset="0"/>
            </a:endParaRPr>
          </a:p>
        </p:txBody>
      </p:sp>
      <p:sp>
        <p:nvSpPr>
          <p:cNvPr id="12" name="Text 7"/>
          <p:cNvSpPr/>
          <p:nvPr/>
        </p:nvSpPr>
        <p:spPr>
          <a:xfrm>
            <a:off x="2268022" y="6890266"/>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Datasets for training and real-time inputs.</a:t>
            </a:r>
            <a:endParaRPr lang="en-US" sz="1750" dirty="0"/>
          </a:p>
        </p:txBody>
      </p:sp>
      <p:sp>
        <p:nvSpPr>
          <p:cNvPr id="13" name="Terminator 12">
            <a:extLst>
              <a:ext uri="{FF2B5EF4-FFF2-40B4-BE49-F238E27FC236}">
                <a16:creationId xmlns:a16="http://schemas.microsoft.com/office/drawing/2014/main" id="{3B3A2A64-DE8E-3C90-6DBF-7DB73708BD3B}"/>
              </a:ext>
            </a:extLst>
          </p:cNvPr>
          <p:cNvSpPr/>
          <p:nvPr/>
        </p:nvSpPr>
        <p:spPr>
          <a:xfrm>
            <a:off x="12839700" y="7785100"/>
            <a:ext cx="1790700" cy="342900"/>
          </a:xfrm>
          <a:prstGeom prst="flowChartTerminator">
            <a:avLst/>
          </a:prstGeom>
          <a:solidFill>
            <a:srgbClr val="FBFFF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5" name="Picture 14" descr="A black background with white rectangles&#10;&#10;AI-generated content may be incorrect.">
            <a:extLst>
              <a:ext uri="{FF2B5EF4-FFF2-40B4-BE49-F238E27FC236}">
                <a16:creationId xmlns:a16="http://schemas.microsoft.com/office/drawing/2014/main" id="{23F42122-97A1-BC9E-52DF-093B95B04E3B}"/>
              </a:ext>
            </a:extLst>
          </p:cNvPr>
          <p:cNvPicPr>
            <a:picLocks noChangeAspect="1"/>
          </p:cNvPicPr>
          <p:nvPr/>
        </p:nvPicPr>
        <p:blipFill>
          <a:blip r:embed="rId6"/>
          <a:stretch>
            <a:fillRect/>
          </a:stretch>
        </p:blipFill>
        <p:spPr>
          <a:xfrm>
            <a:off x="7315200" y="3532069"/>
            <a:ext cx="6565900" cy="36703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29032"/>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Times New Roman" panose="02020603050405020304" pitchFamily="18" charset="0"/>
                <a:ea typeface="Fraunces Extra Bold" pitchFamily="34" charset="-122"/>
                <a:cs typeface="Times New Roman" panose="02020603050405020304" pitchFamily="18" charset="0"/>
              </a:rPr>
              <a:t>Key Technologies</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6280190" y="1877973"/>
            <a:ext cx="7556421" cy="254031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The agricultural assistant leverages a range of cutting-edge technologies to deliver accurate and efficient results. Machine learning algorithms, including Random Forest and Support Vector Machines (SVM), are employed for crop and fertilizer recommendations, as well as soil type analysis. Deep learning techniques, specifically Convolutional Neural Networks (CNN), are used for image-based crop disease prediction.</a:t>
            </a:r>
            <a:endParaRPr lang="en-US" sz="1750" dirty="0"/>
          </a:p>
        </p:txBody>
      </p:sp>
      <p:pic>
        <p:nvPicPr>
          <p:cNvPr id="5" name="Image 1" descr="preencoded.png"/>
          <p:cNvPicPr>
            <a:picLocks noChangeAspect="1"/>
          </p:cNvPicPr>
          <p:nvPr/>
        </p:nvPicPr>
        <p:blipFill>
          <a:blip r:embed="rId4"/>
          <a:stretch>
            <a:fillRect/>
          </a:stretch>
        </p:blipFill>
        <p:spPr>
          <a:xfrm>
            <a:off x="6280190" y="4713089"/>
            <a:ext cx="566976" cy="566976"/>
          </a:xfrm>
          <a:prstGeom prst="rect">
            <a:avLst/>
          </a:prstGeom>
        </p:spPr>
      </p:pic>
      <p:sp>
        <p:nvSpPr>
          <p:cNvPr id="6" name="Text 2"/>
          <p:cNvSpPr/>
          <p:nvPr/>
        </p:nvSpPr>
        <p:spPr>
          <a:xfrm>
            <a:off x="7073979" y="480810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Cavolini" panose="03000502040302020204" pitchFamily="66" charset="0"/>
                <a:ea typeface="Fraunces Extra Bold" pitchFamily="34" charset="-122"/>
                <a:cs typeface="Cavolini" panose="03000502040302020204" pitchFamily="66" charset="0"/>
              </a:rPr>
              <a:t>Machine Learning</a:t>
            </a:r>
            <a:endParaRPr lang="en-US" sz="2200" dirty="0">
              <a:latin typeface="Cavolini" panose="03000502040302020204" pitchFamily="66" charset="0"/>
              <a:cs typeface="Cavolini" panose="03000502040302020204" pitchFamily="66" charset="0"/>
            </a:endParaRPr>
          </a:p>
        </p:txBody>
      </p:sp>
      <p:pic>
        <p:nvPicPr>
          <p:cNvPr id="7" name="Image 2" descr="preencoded.png"/>
          <p:cNvPicPr>
            <a:picLocks noChangeAspect="1"/>
          </p:cNvPicPr>
          <p:nvPr/>
        </p:nvPicPr>
        <p:blipFill>
          <a:blip r:embed="rId5"/>
          <a:stretch>
            <a:fillRect/>
          </a:stretch>
        </p:blipFill>
        <p:spPr>
          <a:xfrm>
            <a:off x="6280190" y="5773341"/>
            <a:ext cx="566976" cy="566976"/>
          </a:xfrm>
          <a:prstGeom prst="rect">
            <a:avLst/>
          </a:prstGeom>
        </p:spPr>
      </p:pic>
      <p:sp>
        <p:nvSpPr>
          <p:cNvPr id="8" name="Text 3"/>
          <p:cNvSpPr/>
          <p:nvPr/>
        </p:nvSpPr>
        <p:spPr>
          <a:xfrm>
            <a:off x="7073979" y="586835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Cavolini" panose="03000502040302020204" pitchFamily="66" charset="0"/>
                <a:ea typeface="Fraunces Extra Bold" pitchFamily="34" charset="-122"/>
                <a:cs typeface="Cavolini" panose="03000502040302020204" pitchFamily="66" charset="0"/>
              </a:rPr>
              <a:t>Deep Learning</a:t>
            </a:r>
            <a:endParaRPr lang="en-US" sz="2200" dirty="0">
              <a:latin typeface="Cavolini" panose="03000502040302020204" pitchFamily="66" charset="0"/>
              <a:cs typeface="Cavolini" panose="03000502040302020204" pitchFamily="66" charset="0"/>
            </a:endParaRPr>
          </a:p>
        </p:txBody>
      </p:sp>
      <p:pic>
        <p:nvPicPr>
          <p:cNvPr id="9" name="Image 3" descr="preencoded.png"/>
          <p:cNvPicPr>
            <a:picLocks noChangeAspect="1"/>
          </p:cNvPicPr>
          <p:nvPr/>
        </p:nvPicPr>
        <p:blipFill>
          <a:blip r:embed="rId6"/>
          <a:stretch>
            <a:fillRect/>
          </a:stretch>
        </p:blipFill>
        <p:spPr>
          <a:xfrm>
            <a:off x="6280190" y="6833592"/>
            <a:ext cx="566976" cy="566976"/>
          </a:xfrm>
          <a:prstGeom prst="rect">
            <a:avLst/>
          </a:prstGeom>
        </p:spPr>
      </p:pic>
      <p:sp>
        <p:nvSpPr>
          <p:cNvPr id="10" name="Text 4"/>
          <p:cNvSpPr/>
          <p:nvPr/>
        </p:nvSpPr>
        <p:spPr>
          <a:xfrm>
            <a:off x="7073979" y="692860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Cavolini" panose="03000502040302020204" pitchFamily="66" charset="0"/>
                <a:ea typeface="Fraunces Extra Bold" pitchFamily="34" charset="-122"/>
                <a:cs typeface="Cavolini" panose="03000502040302020204" pitchFamily="66" charset="0"/>
              </a:rPr>
              <a:t>Python</a:t>
            </a:r>
            <a:endParaRPr lang="en-US" sz="2200" dirty="0">
              <a:latin typeface="Cavolini" panose="03000502040302020204" pitchFamily="66" charset="0"/>
              <a:cs typeface="Cavolini" panose="03000502040302020204" pitchFamily="66" charset="0"/>
            </a:endParaRPr>
          </a:p>
        </p:txBody>
      </p:sp>
      <p:sp>
        <p:nvSpPr>
          <p:cNvPr id="11" name="Terminator 10">
            <a:extLst>
              <a:ext uri="{FF2B5EF4-FFF2-40B4-BE49-F238E27FC236}">
                <a16:creationId xmlns:a16="http://schemas.microsoft.com/office/drawing/2014/main" id="{C9748541-EF22-B637-3B32-3A45C5540609}"/>
              </a:ext>
            </a:extLst>
          </p:cNvPr>
          <p:cNvSpPr/>
          <p:nvPr/>
        </p:nvSpPr>
        <p:spPr>
          <a:xfrm>
            <a:off x="12839700" y="7785100"/>
            <a:ext cx="1790700" cy="342900"/>
          </a:xfrm>
          <a:prstGeom prst="flowChartTerminator">
            <a:avLst/>
          </a:prstGeom>
          <a:solidFill>
            <a:srgbClr val="FBFFF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81194"/>
            <a:ext cx="5103614" cy="637937"/>
          </a:xfrm>
          <a:prstGeom prst="rect">
            <a:avLst/>
          </a:prstGeom>
          <a:noFill/>
          <a:ln/>
        </p:spPr>
        <p:txBody>
          <a:bodyPr wrap="none" lIns="0" tIns="0" rIns="0" bIns="0" rtlCol="0" anchor="t"/>
          <a:lstStyle/>
          <a:p>
            <a:pPr marL="0" indent="0" algn="l">
              <a:lnSpc>
                <a:spcPts val="5000"/>
              </a:lnSpc>
              <a:buNone/>
            </a:pPr>
            <a:r>
              <a:rPr lang="en-US" sz="4000" b="1" dirty="0">
                <a:solidFill>
                  <a:srgbClr val="3B4540"/>
                </a:solidFill>
                <a:latin typeface="Times New Roman" panose="02020603050405020304" pitchFamily="18" charset="0"/>
                <a:ea typeface="Fraunces Extra Bold" pitchFamily="34" charset="-122"/>
                <a:cs typeface="Times New Roman" panose="02020603050405020304" pitchFamily="18" charset="0"/>
              </a:rPr>
              <a:t>Data and Models</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793790" y="2027396"/>
            <a:ext cx="13042821" cy="980123"/>
          </a:xfrm>
          <a:prstGeom prst="rect">
            <a:avLst/>
          </a:prstGeom>
          <a:noFill/>
          <a:ln/>
        </p:spPr>
        <p:txBody>
          <a:bodyPr wrap="square" lIns="0" tIns="0" rIns="0" bIns="0" rtlCol="0" anchor="t"/>
          <a:lstStyle/>
          <a:p>
            <a:pPr marL="0" indent="0" algn="l">
              <a:lnSpc>
                <a:spcPts val="2550"/>
              </a:lnSpc>
              <a:buNone/>
            </a:pPr>
            <a:r>
              <a:rPr lang="en-US" sz="1600" dirty="0">
                <a:solidFill>
                  <a:srgbClr val="405449"/>
                </a:solidFill>
                <a:latin typeface="Nobile" pitchFamily="34" charset="0"/>
                <a:ea typeface="Nobile" pitchFamily="34" charset="-122"/>
                <a:cs typeface="Nobile" pitchFamily="34" charset="-120"/>
              </a:rPr>
              <a:t>The system's performance is heavily reliant on the quality and quantity of data used to train the models. The datasets include soil data comprising 10,000 samples with various parameters such as pH, nitrogen (N), phosphorus (P), and potassium (K) levels. Additionally, a dataset of 50,000 crop images sourced from PlantVillage is used for training the CNN model for disease prediction.</a:t>
            </a:r>
            <a:endParaRPr lang="en-US" sz="1600" dirty="0"/>
          </a:p>
        </p:txBody>
      </p:sp>
      <p:sp>
        <p:nvSpPr>
          <p:cNvPr id="4" name="Text 2"/>
          <p:cNvSpPr/>
          <p:nvPr/>
        </p:nvSpPr>
        <p:spPr>
          <a:xfrm>
            <a:off x="793790" y="3441144"/>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3B4540"/>
                </a:solidFill>
                <a:latin typeface="Cavolini" panose="03000502040302020204" pitchFamily="66" charset="0"/>
                <a:ea typeface="Fraunces Extra Bold" pitchFamily="34" charset="-122"/>
                <a:cs typeface="Cavolini" panose="03000502040302020204" pitchFamily="66" charset="0"/>
              </a:rPr>
              <a:t>Soil Data</a:t>
            </a:r>
            <a:endParaRPr lang="en-US" sz="2000" dirty="0">
              <a:latin typeface="Cavolini" panose="03000502040302020204" pitchFamily="66" charset="0"/>
              <a:cs typeface="Cavolini" panose="03000502040302020204" pitchFamily="66" charset="0"/>
            </a:endParaRPr>
          </a:p>
        </p:txBody>
      </p:sp>
      <p:sp>
        <p:nvSpPr>
          <p:cNvPr id="5" name="Text 3"/>
          <p:cNvSpPr/>
          <p:nvPr/>
        </p:nvSpPr>
        <p:spPr>
          <a:xfrm>
            <a:off x="793790" y="3964067"/>
            <a:ext cx="6272451" cy="326708"/>
          </a:xfrm>
          <a:prstGeom prst="rect">
            <a:avLst/>
          </a:prstGeom>
          <a:noFill/>
          <a:ln/>
        </p:spPr>
        <p:txBody>
          <a:bodyPr wrap="none" lIns="0" tIns="0" rIns="0" bIns="0" rtlCol="0" anchor="t"/>
          <a:lstStyle/>
          <a:p>
            <a:pPr marL="0" indent="0" algn="l">
              <a:lnSpc>
                <a:spcPts val="2550"/>
              </a:lnSpc>
              <a:buNone/>
            </a:pPr>
            <a:r>
              <a:rPr lang="en-US" sz="1600" dirty="0">
                <a:solidFill>
                  <a:srgbClr val="405449"/>
                </a:solidFill>
                <a:latin typeface="Nobile" pitchFamily="34" charset="0"/>
                <a:ea typeface="Nobile" pitchFamily="34" charset="-122"/>
                <a:cs typeface="Nobile" pitchFamily="34" charset="-120"/>
              </a:rPr>
              <a:t>10,000 samples with pH, N, P, K, etc.</a:t>
            </a:r>
            <a:endParaRPr lang="en-US" sz="1600" dirty="0"/>
          </a:p>
        </p:txBody>
      </p:sp>
      <p:sp>
        <p:nvSpPr>
          <p:cNvPr id="6" name="Text 4"/>
          <p:cNvSpPr/>
          <p:nvPr/>
        </p:nvSpPr>
        <p:spPr>
          <a:xfrm>
            <a:off x="7571780" y="3441144"/>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3B4540"/>
                </a:solidFill>
                <a:latin typeface="Cavolini" panose="03000502040302020204" pitchFamily="66" charset="0"/>
                <a:ea typeface="Fraunces Extra Bold" pitchFamily="34" charset="-122"/>
                <a:cs typeface="Cavolini" panose="03000502040302020204" pitchFamily="66" charset="0"/>
              </a:rPr>
              <a:t>Crop Images</a:t>
            </a:r>
            <a:endParaRPr lang="en-US" sz="2000" dirty="0">
              <a:latin typeface="Cavolini" panose="03000502040302020204" pitchFamily="66" charset="0"/>
              <a:cs typeface="Cavolini" panose="03000502040302020204" pitchFamily="66" charset="0"/>
            </a:endParaRPr>
          </a:p>
        </p:txBody>
      </p:sp>
      <p:sp>
        <p:nvSpPr>
          <p:cNvPr id="7" name="Text 5"/>
          <p:cNvSpPr/>
          <p:nvPr/>
        </p:nvSpPr>
        <p:spPr>
          <a:xfrm>
            <a:off x="7571780" y="3964067"/>
            <a:ext cx="6272451" cy="326708"/>
          </a:xfrm>
          <a:prstGeom prst="rect">
            <a:avLst/>
          </a:prstGeom>
          <a:noFill/>
          <a:ln/>
        </p:spPr>
        <p:txBody>
          <a:bodyPr wrap="none" lIns="0" tIns="0" rIns="0" bIns="0" rtlCol="0" anchor="t"/>
          <a:lstStyle/>
          <a:p>
            <a:pPr marL="0" indent="0" algn="l">
              <a:lnSpc>
                <a:spcPts val="2550"/>
              </a:lnSpc>
              <a:buNone/>
            </a:pPr>
            <a:r>
              <a:rPr lang="en-US" sz="1600" dirty="0">
                <a:solidFill>
                  <a:srgbClr val="405449"/>
                </a:solidFill>
                <a:latin typeface="Nobile" pitchFamily="34" charset="0"/>
                <a:ea typeface="Nobile" pitchFamily="34" charset="-122"/>
                <a:cs typeface="Nobile" pitchFamily="34" charset="-120"/>
              </a:rPr>
              <a:t>50,000 from PlantVillage.</a:t>
            </a:r>
            <a:endParaRPr lang="en-US" sz="1600" dirty="0"/>
          </a:p>
        </p:txBody>
      </p:sp>
      <p:sp>
        <p:nvSpPr>
          <p:cNvPr id="8" name="Text 6"/>
          <p:cNvSpPr/>
          <p:nvPr/>
        </p:nvSpPr>
        <p:spPr>
          <a:xfrm>
            <a:off x="793790" y="4908113"/>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3B4540"/>
                </a:solidFill>
                <a:latin typeface="Cavolini" panose="03000502040302020204" pitchFamily="66" charset="0"/>
                <a:ea typeface="Fraunces Extra Bold" pitchFamily="34" charset="-122"/>
                <a:cs typeface="Cavolini" panose="03000502040302020204" pitchFamily="66" charset="0"/>
              </a:rPr>
              <a:t>Random Forest</a:t>
            </a:r>
            <a:endParaRPr lang="en-US" sz="2000" dirty="0">
              <a:latin typeface="Cavolini" panose="03000502040302020204" pitchFamily="66" charset="0"/>
              <a:cs typeface="Cavolini" panose="03000502040302020204" pitchFamily="66" charset="0"/>
            </a:endParaRPr>
          </a:p>
        </p:txBody>
      </p:sp>
      <p:sp>
        <p:nvSpPr>
          <p:cNvPr id="9" name="Text 7"/>
          <p:cNvSpPr/>
          <p:nvPr/>
        </p:nvSpPr>
        <p:spPr>
          <a:xfrm>
            <a:off x="793790" y="5431036"/>
            <a:ext cx="4016454" cy="1633538"/>
          </a:xfrm>
          <a:prstGeom prst="rect">
            <a:avLst/>
          </a:prstGeom>
          <a:noFill/>
          <a:ln/>
        </p:spPr>
        <p:txBody>
          <a:bodyPr wrap="square" lIns="0" tIns="0" rIns="0" bIns="0" rtlCol="0" anchor="t"/>
          <a:lstStyle/>
          <a:p>
            <a:pPr marL="0" indent="0" algn="l">
              <a:lnSpc>
                <a:spcPts val="2550"/>
              </a:lnSpc>
              <a:buNone/>
            </a:pPr>
            <a:r>
              <a:rPr lang="en-US" sz="1600" dirty="0">
                <a:solidFill>
                  <a:srgbClr val="405449"/>
                </a:solidFill>
                <a:latin typeface="Nobile" pitchFamily="34" charset="0"/>
                <a:ea typeface="Nobile" pitchFamily="34" charset="-122"/>
                <a:cs typeface="Nobile" pitchFamily="34" charset="-120"/>
              </a:rPr>
              <a:t>Used for Crop Recommendation and Fertilizer Recommendation, trained on soil data to predict suitable crops and fertilizer types with high accuracy (92% and 90%, respectively).</a:t>
            </a:r>
            <a:endParaRPr lang="en-US" sz="1600" dirty="0"/>
          </a:p>
        </p:txBody>
      </p:sp>
      <p:sp>
        <p:nvSpPr>
          <p:cNvPr id="10" name="Text 8"/>
          <p:cNvSpPr/>
          <p:nvPr/>
        </p:nvSpPr>
        <p:spPr>
          <a:xfrm>
            <a:off x="5315783" y="4908113"/>
            <a:ext cx="3920014" cy="318849"/>
          </a:xfrm>
          <a:prstGeom prst="rect">
            <a:avLst/>
          </a:prstGeom>
          <a:noFill/>
          <a:ln/>
        </p:spPr>
        <p:txBody>
          <a:bodyPr wrap="none" lIns="0" tIns="0" rIns="0" bIns="0" rtlCol="0" anchor="t"/>
          <a:lstStyle/>
          <a:p>
            <a:pPr marL="0" indent="0" algn="l">
              <a:lnSpc>
                <a:spcPts val="2500"/>
              </a:lnSpc>
              <a:buNone/>
            </a:pPr>
            <a:r>
              <a:rPr lang="en-US" sz="2000" b="1" dirty="0">
                <a:solidFill>
                  <a:srgbClr val="3B4540"/>
                </a:solidFill>
                <a:latin typeface="Cavolini" panose="03000502040302020204" pitchFamily="66" charset="0"/>
                <a:ea typeface="Fraunces Extra Bold" pitchFamily="34" charset="-122"/>
                <a:cs typeface="Cavolini" panose="03000502040302020204" pitchFamily="66" charset="0"/>
              </a:rPr>
              <a:t>Support Vector Machine (SVM)</a:t>
            </a:r>
            <a:endParaRPr lang="en-US" sz="2000" dirty="0">
              <a:latin typeface="Cavolini" panose="03000502040302020204" pitchFamily="66" charset="0"/>
              <a:cs typeface="Cavolini" panose="03000502040302020204" pitchFamily="66" charset="0"/>
            </a:endParaRPr>
          </a:p>
        </p:txBody>
      </p:sp>
      <p:sp>
        <p:nvSpPr>
          <p:cNvPr id="11" name="Text 9"/>
          <p:cNvSpPr/>
          <p:nvPr/>
        </p:nvSpPr>
        <p:spPr>
          <a:xfrm>
            <a:off x="5315783" y="5431036"/>
            <a:ext cx="4015145" cy="1306830"/>
          </a:xfrm>
          <a:prstGeom prst="rect">
            <a:avLst/>
          </a:prstGeom>
          <a:noFill/>
          <a:ln/>
        </p:spPr>
        <p:txBody>
          <a:bodyPr wrap="square" lIns="0" tIns="0" rIns="0" bIns="0" rtlCol="0" anchor="t"/>
          <a:lstStyle/>
          <a:p>
            <a:pPr marL="0" indent="0" algn="l">
              <a:lnSpc>
                <a:spcPts val="2550"/>
              </a:lnSpc>
              <a:buNone/>
            </a:pPr>
            <a:r>
              <a:rPr lang="en-US" sz="1600" dirty="0">
                <a:solidFill>
                  <a:srgbClr val="405449"/>
                </a:solidFill>
                <a:latin typeface="Nobile" pitchFamily="34" charset="0"/>
                <a:ea typeface="Nobile" pitchFamily="34" charset="-122"/>
                <a:cs typeface="Nobile" pitchFamily="34" charset="-120"/>
              </a:rPr>
              <a:t>Applied for Soil Type Analysis, classifying soil types based on chemical and physical properties, achieving 87% accuracy.</a:t>
            </a:r>
            <a:endParaRPr lang="en-US" sz="1600" dirty="0"/>
          </a:p>
        </p:txBody>
      </p:sp>
      <p:sp>
        <p:nvSpPr>
          <p:cNvPr id="12" name="Text 10"/>
          <p:cNvSpPr/>
          <p:nvPr/>
        </p:nvSpPr>
        <p:spPr>
          <a:xfrm>
            <a:off x="9836468" y="4908113"/>
            <a:ext cx="4209732" cy="637699"/>
          </a:xfrm>
          <a:prstGeom prst="rect">
            <a:avLst/>
          </a:prstGeom>
          <a:noFill/>
          <a:ln/>
        </p:spPr>
        <p:txBody>
          <a:bodyPr wrap="square" lIns="0" tIns="0" rIns="0" bIns="0" rtlCol="0" anchor="t"/>
          <a:lstStyle/>
          <a:p>
            <a:pPr marL="0" indent="0" algn="l">
              <a:lnSpc>
                <a:spcPts val="2500"/>
              </a:lnSpc>
              <a:buNone/>
            </a:pPr>
            <a:r>
              <a:rPr lang="en-US" sz="2000" b="1" dirty="0">
                <a:solidFill>
                  <a:srgbClr val="3B4540"/>
                </a:solidFill>
                <a:latin typeface="Cavolini" panose="03000502040302020204" pitchFamily="66" charset="0"/>
                <a:ea typeface="Fraunces Extra Bold" pitchFamily="34" charset="-122"/>
                <a:cs typeface="Cavolini" panose="03000502040302020204" pitchFamily="66" charset="0"/>
              </a:rPr>
              <a:t>Convolutional Neural Network (CNN)</a:t>
            </a:r>
            <a:endParaRPr lang="en-US" sz="2000" dirty="0">
              <a:latin typeface="Cavolini" panose="03000502040302020204" pitchFamily="66" charset="0"/>
              <a:cs typeface="Cavolini" panose="03000502040302020204" pitchFamily="66" charset="0"/>
            </a:endParaRPr>
          </a:p>
        </p:txBody>
      </p:sp>
      <p:sp>
        <p:nvSpPr>
          <p:cNvPr id="13" name="Text 11"/>
          <p:cNvSpPr/>
          <p:nvPr/>
        </p:nvSpPr>
        <p:spPr>
          <a:xfrm>
            <a:off x="9836468" y="5749885"/>
            <a:ext cx="4015145" cy="1306830"/>
          </a:xfrm>
          <a:prstGeom prst="rect">
            <a:avLst/>
          </a:prstGeom>
          <a:noFill/>
          <a:ln/>
        </p:spPr>
        <p:txBody>
          <a:bodyPr wrap="square" lIns="0" tIns="0" rIns="0" bIns="0" rtlCol="0" anchor="t"/>
          <a:lstStyle/>
          <a:p>
            <a:pPr marL="0" indent="0" algn="l">
              <a:lnSpc>
                <a:spcPts val="2550"/>
              </a:lnSpc>
              <a:buNone/>
            </a:pPr>
            <a:r>
              <a:rPr lang="en-US" sz="1600" dirty="0">
                <a:solidFill>
                  <a:srgbClr val="405449"/>
                </a:solidFill>
                <a:latin typeface="Nobile" pitchFamily="34" charset="0"/>
                <a:ea typeface="Nobile" pitchFamily="34" charset="-122"/>
                <a:cs typeface="Nobile" pitchFamily="34" charset="-120"/>
              </a:rPr>
              <a:t>Employed for Crop Disease Prediction, analyzing crop images to detect diseases with 89% accuracy, using a model with convolutional, pooling, and dense layers.</a:t>
            </a:r>
            <a:endParaRPr lang="en-US" sz="1600" dirty="0"/>
          </a:p>
        </p:txBody>
      </p:sp>
      <p:sp>
        <p:nvSpPr>
          <p:cNvPr id="14" name="Terminator 13">
            <a:extLst>
              <a:ext uri="{FF2B5EF4-FFF2-40B4-BE49-F238E27FC236}">
                <a16:creationId xmlns:a16="http://schemas.microsoft.com/office/drawing/2014/main" id="{0B0A5C05-E9AA-1ED4-E5B3-F895ECCEF455}"/>
              </a:ext>
            </a:extLst>
          </p:cNvPr>
          <p:cNvSpPr/>
          <p:nvPr/>
        </p:nvSpPr>
        <p:spPr>
          <a:xfrm>
            <a:off x="12839700" y="7785100"/>
            <a:ext cx="1790700" cy="342900"/>
          </a:xfrm>
          <a:prstGeom prst="flowChartTerminator">
            <a:avLst/>
          </a:prstGeom>
          <a:solidFill>
            <a:srgbClr val="FBFFF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0"/>
          <p:cNvSpPr/>
          <p:nvPr/>
        </p:nvSpPr>
        <p:spPr>
          <a:xfrm>
            <a:off x="6280190" y="844987"/>
            <a:ext cx="5103614" cy="637937"/>
          </a:xfrm>
          <a:prstGeom prst="rect">
            <a:avLst/>
          </a:prstGeom>
          <a:noFill/>
          <a:ln/>
        </p:spPr>
        <p:txBody>
          <a:bodyPr wrap="none" lIns="0" tIns="0" rIns="0" bIns="0" rtlCol="0" anchor="t"/>
          <a:lstStyle/>
          <a:p>
            <a:pPr marL="0" indent="0" algn="l">
              <a:lnSpc>
                <a:spcPts val="5000"/>
              </a:lnSpc>
              <a:buNone/>
            </a:pPr>
            <a:r>
              <a:rPr lang="en-US" sz="4000" b="1" dirty="0">
                <a:solidFill>
                  <a:srgbClr val="3B4540"/>
                </a:solidFill>
                <a:latin typeface="Times New Roman" panose="02020603050405020304" pitchFamily="18" charset="0"/>
                <a:ea typeface="Fraunces Extra Bold" pitchFamily="34" charset="-122"/>
                <a:cs typeface="Times New Roman" panose="02020603050405020304" pitchFamily="18" charset="0"/>
              </a:rPr>
              <a:t>Web Interface</a:t>
            </a:r>
            <a:endParaRPr lang="en-US" sz="4000" dirty="0">
              <a:latin typeface="Times New Roman" panose="02020603050405020304" pitchFamily="18" charset="0"/>
              <a:cs typeface="Times New Roman" panose="02020603050405020304" pitchFamily="18" charset="0"/>
            </a:endParaRPr>
          </a:p>
        </p:txBody>
      </p:sp>
      <p:sp>
        <p:nvSpPr>
          <p:cNvPr id="5" name="Text 1"/>
          <p:cNvSpPr/>
          <p:nvPr/>
        </p:nvSpPr>
        <p:spPr>
          <a:xfrm>
            <a:off x="6280190" y="1789033"/>
            <a:ext cx="7556421" cy="1633538"/>
          </a:xfrm>
          <a:prstGeom prst="rect">
            <a:avLst/>
          </a:prstGeom>
          <a:noFill/>
          <a:ln/>
        </p:spPr>
        <p:txBody>
          <a:bodyPr wrap="square" lIns="0" tIns="0" rIns="0" bIns="0" rtlCol="0" anchor="t"/>
          <a:lstStyle/>
          <a:p>
            <a:pPr marL="0" indent="0" algn="l">
              <a:lnSpc>
                <a:spcPts val="2550"/>
              </a:lnSpc>
              <a:buNone/>
            </a:pPr>
            <a:r>
              <a:rPr lang="en-US" sz="1600" dirty="0">
                <a:solidFill>
                  <a:srgbClr val="405449"/>
                </a:solidFill>
                <a:latin typeface="Nobile" pitchFamily="34" charset="0"/>
                <a:ea typeface="Nobile" pitchFamily="34" charset="-122"/>
                <a:cs typeface="Nobile" pitchFamily="34" charset="-120"/>
              </a:rPr>
              <a:t>The web interface is designed to be intuitive and accessible, ensuring that farmers can easily interact with the system. It features user-friendly forms for inputting soil parameters and uploading crop images. Results are displayed clearly using tables and charts, making it easy to interpret the data. The interface is also responsive, ensuring accessibility across various devices.</a:t>
            </a:r>
            <a:endParaRPr lang="en-US" sz="1600" dirty="0"/>
          </a:p>
        </p:txBody>
      </p:sp>
      <p:sp>
        <p:nvSpPr>
          <p:cNvPr id="6" name="Shape 2"/>
          <p:cNvSpPr/>
          <p:nvPr/>
        </p:nvSpPr>
        <p:spPr>
          <a:xfrm>
            <a:off x="6280190" y="3652123"/>
            <a:ext cx="4785717" cy="1176099"/>
          </a:xfrm>
          <a:prstGeom prst="roundRect">
            <a:avLst>
              <a:gd name="adj" fmla="val 15622"/>
            </a:avLst>
          </a:prstGeom>
          <a:solidFill>
            <a:srgbClr val="E8F3E8"/>
          </a:solidFill>
          <a:ln/>
        </p:spPr>
        <p:txBody>
          <a:bodyPr/>
          <a:lstStyle/>
          <a:p>
            <a:endParaRPr lang="en-US"/>
          </a:p>
        </p:txBody>
      </p:sp>
      <p:sp>
        <p:nvSpPr>
          <p:cNvPr id="7" name="Text 3"/>
          <p:cNvSpPr/>
          <p:nvPr/>
        </p:nvSpPr>
        <p:spPr>
          <a:xfrm>
            <a:off x="6484263" y="3856196"/>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405449"/>
                </a:solidFill>
                <a:latin typeface="Cavolini" panose="03000502040302020204" pitchFamily="66" charset="0"/>
                <a:ea typeface="Fraunces Extra Bold" pitchFamily="34" charset="-122"/>
                <a:cs typeface="Cavolini" panose="03000502040302020204" pitchFamily="66" charset="0"/>
              </a:rPr>
              <a:t>Intuitive Forms</a:t>
            </a:r>
            <a:endParaRPr lang="en-US" sz="2000" dirty="0">
              <a:latin typeface="Cavolini" panose="03000502040302020204" pitchFamily="66" charset="0"/>
              <a:cs typeface="Cavolini" panose="03000502040302020204" pitchFamily="66" charset="0"/>
            </a:endParaRPr>
          </a:p>
        </p:txBody>
      </p:sp>
      <p:sp>
        <p:nvSpPr>
          <p:cNvPr id="8" name="Text 4"/>
          <p:cNvSpPr/>
          <p:nvPr/>
        </p:nvSpPr>
        <p:spPr>
          <a:xfrm>
            <a:off x="6484263" y="4297442"/>
            <a:ext cx="4377571" cy="326708"/>
          </a:xfrm>
          <a:prstGeom prst="rect">
            <a:avLst/>
          </a:prstGeom>
          <a:noFill/>
          <a:ln/>
        </p:spPr>
        <p:txBody>
          <a:bodyPr wrap="none" lIns="0" tIns="0" rIns="0" bIns="0" rtlCol="0" anchor="t"/>
          <a:lstStyle/>
          <a:p>
            <a:pPr marL="0" indent="0" algn="l">
              <a:lnSpc>
                <a:spcPts val="2550"/>
              </a:lnSpc>
              <a:buNone/>
            </a:pPr>
            <a:r>
              <a:rPr lang="en-US" sz="1600" dirty="0">
                <a:solidFill>
                  <a:srgbClr val="405449"/>
                </a:solidFill>
                <a:latin typeface="Nobile" pitchFamily="34" charset="0"/>
                <a:ea typeface="Nobile" pitchFamily="34" charset="-122"/>
                <a:cs typeface="Nobile" pitchFamily="34" charset="-120"/>
              </a:rPr>
              <a:t>Easy input of soil parameters and images.</a:t>
            </a:r>
            <a:endParaRPr lang="en-US" sz="1600" dirty="0"/>
          </a:p>
        </p:txBody>
      </p:sp>
      <p:sp>
        <p:nvSpPr>
          <p:cNvPr id="9" name="Shape 5"/>
          <p:cNvSpPr/>
          <p:nvPr/>
        </p:nvSpPr>
        <p:spPr>
          <a:xfrm>
            <a:off x="6280190" y="4930259"/>
            <a:ext cx="6171009" cy="1176099"/>
          </a:xfrm>
          <a:prstGeom prst="roundRect">
            <a:avLst>
              <a:gd name="adj" fmla="val 15622"/>
            </a:avLst>
          </a:prstGeom>
          <a:solidFill>
            <a:srgbClr val="E8F3E8"/>
          </a:solidFill>
          <a:ln/>
        </p:spPr>
        <p:txBody>
          <a:bodyPr/>
          <a:lstStyle/>
          <a:p>
            <a:endParaRPr lang="en-US"/>
          </a:p>
        </p:txBody>
      </p:sp>
      <p:sp>
        <p:nvSpPr>
          <p:cNvPr id="10" name="Text 6"/>
          <p:cNvSpPr/>
          <p:nvPr/>
        </p:nvSpPr>
        <p:spPr>
          <a:xfrm>
            <a:off x="6484263" y="5134332"/>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405449"/>
                </a:solidFill>
                <a:latin typeface="Cavolini" panose="03000502040302020204" pitchFamily="66" charset="0"/>
                <a:ea typeface="Fraunces Extra Bold" pitchFamily="34" charset="-122"/>
                <a:cs typeface="Cavolini" panose="03000502040302020204" pitchFamily="66" charset="0"/>
              </a:rPr>
              <a:t>Clear Display</a:t>
            </a:r>
            <a:endParaRPr lang="en-US" sz="2000" dirty="0">
              <a:latin typeface="Cavolini" panose="03000502040302020204" pitchFamily="66" charset="0"/>
              <a:cs typeface="Cavolini" panose="03000502040302020204" pitchFamily="66" charset="0"/>
            </a:endParaRPr>
          </a:p>
        </p:txBody>
      </p:sp>
      <p:sp>
        <p:nvSpPr>
          <p:cNvPr id="11" name="Text 7"/>
          <p:cNvSpPr/>
          <p:nvPr/>
        </p:nvSpPr>
        <p:spPr>
          <a:xfrm>
            <a:off x="6484263" y="5575578"/>
            <a:ext cx="5762863" cy="326708"/>
          </a:xfrm>
          <a:prstGeom prst="rect">
            <a:avLst/>
          </a:prstGeom>
          <a:noFill/>
          <a:ln/>
        </p:spPr>
        <p:txBody>
          <a:bodyPr wrap="none" lIns="0" tIns="0" rIns="0" bIns="0" rtlCol="0" anchor="t"/>
          <a:lstStyle/>
          <a:p>
            <a:pPr marL="0" indent="0" algn="l">
              <a:lnSpc>
                <a:spcPts val="2550"/>
              </a:lnSpc>
              <a:buNone/>
            </a:pPr>
            <a:r>
              <a:rPr lang="en-US" sz="1600" dirty="0">
                <a:solidFill>
                  <a:srgbClr val="405449"/>
                </a:solidFill>
                <a:latin typeface="Nobile" pitchFamily="34" charset="0"/>
                <a:ea typeface="Nobile" pitchFamily="34" charset="-122"/>
                <a:cs typeface="Nobile" pitchFamily="34" charset="-120"/>
              </a:rPr>
              <a:t>Results presented in tables and charts.</a:t>
            </a:r>
            <a:endParaRPr lang="en-US" sz="1600" dirty="0"/>
          </a:p>
        </p:txBody>
      </p:sp>
      <p:sp>
        <p:nvSpPr>
          <p:cNvPr id="12" name="Shape 8"/>
          <p:cNvSpPr/>
          <p:nvPr/>
        </p:nvSpPr>
        <p:spPr>
          <a:xfrm>
            <a:off x="6280190" y="6208395"/>
            <a:ext cx="7556421" cy="1176099"/>
          </a:xfrm>
          <a:prstGeom prst="roundRect">
            <a:avLst>
              <a:gd name="adj" fmla="val 15622"/>
            </a:avLst>
          </a:prstGeom>
          <a:solidFill>
            <a:srgbClr val="E8F3E8"/>
          </a:solidFill>
          <a:ln/>
        </p:spPr>
        <p:txBody>
          <a:bodyPr/>
          <a:lstStyle/>
          <a:p>
            <a:endParaRPr lang="en-US"/>
          </a:p>
        </p:txBody>
      </p:sp>
      <p:sp>
        <p:nvSpPr>
          <p:cNvPr id="13" name="Text 9"/>
          <p:cNvSpPr/>
          <p:nvPr/>
        </p:nvSpPr>
        <p:spPr>
          <a:xfrm>
            <a:off x="6484263" y="6412468"/>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405449"/>
                </a:solidFill>
                <a:latin typeface="Cavolini" panose="03000502040302020204" pitchFamily="66" charset="0"/>
                <a:ea typeface="Fraunces Extra Bold" pitchFamily="34" charset="-122"/>
                <a:cs typeface="Cavolini" panose="03000502040302020204" pitchFamily="66" charset="0"/>
              </a:rPr>
              <a:t>Responsive Design</a:t>
            </a:r>
            <a:endParaRPr lang="en-US" sz="2000" dirty="0">
              <a:latin typeface="Cavolini" panose="03000502040302020204" pitchFamily="66" charset="0"/>
              <a:cs typeface="Cavolini" panose="03000502040302020204" pitchFamily="66" charset="0"/>
            </a:endParaRPr>
          </a:p>
        </p:txBody>
      </p:sp>
      <p:sp>
        <p:nvSpPr>
          <p:cNvPr id="14" name="Text 10"/>
          <p:cNvSpPr/>
          <p:nvPr/>
        </p:nvSpPr>
        <p:spPr>
          <a:xfrm>
            <a:off x="6484263" y="6853714"/>
            <a:ext cx="7148274" cy="326708"/>
          </a:xfrm>
          <a:prstGeom prst="rect">
            <a:avLst/>
          </a:prstGeom>
          <a:noFill/>
          <a:ln/>
        </p:spPr>
        <p:txBody>
          <a:bodyPr wrap="none" lIns="0" tIns="0" rIns="0" bIns="0" rtlCol="0" anchor="t"/>
          <a:lstStyle/>
          <a:p>
            <a:pPr marL="0" indent="0" algn="l">
              <a:lnSpc>
                <a:spcPts val="2550"/>
              </a:lnSpc>
              <a:buNone/>
            </a:pPr>
            <a:r>
              <a:rPr lang="en-US" sz="1600" dirty="0">
                <a:solidFill>
                  <a:srgbClr val="405449"/>
                </a:solidFill>
                <a:latin typeface="Nobile" pitchFamily="34" charset="0"/>
                <a:ea typeface="Nobile" pitchFamily="34" charset="-122"/>
                <a:cs typeface="Nobile" pitchFamily="34" charset="-120"/>
              </a:rPr>
              <a:t>Accessible across various devices.</a:t>
            </a:r>
            <a:endParaRPr lang="en-US" sz="1600" dirty="0"/>
          </a:p>
        </p:txBody>
      </p:sp>
      <p:sp>
        <p:nvSpPr>
          <p:cNvPr id="15" name="Terminator 14">
            <a:extLst>
              <a:ext uri="{FF2B5EF4-FFF2-40B4-BE49-F238E27FC236}">
                <a16:creationId xmlns:a16="http://schemas.microsoft.com/office/drawing/2014/main" id="{92CD6AFC-4430-9092-ED57-E65CA2D33BF8}"/>
              </a:ext>
            </a:extLst>
          </p:cNvPr>
          <p:cNvSpPr/>
          <p:nvPr/>
        </p:nvSpPr>
        <p:spPr>
          <a:xfrm>
            <a:off x="12839700" y="7785100"/>
            <a:ext cx="1790700" cy="342900"/>
          </a:xfrm>
          <a:prstGeom prst="flowChartTerminator">
            <a:avLst/>
          </a:prstGeom>
          <a:solidFill>
            <a:srgbClr val="FBFFF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7" name="Picture 16">
            <a:extLst>
              <a:ext uri="{FF2B5EF4-FFF2-40B4-BE49-F238E27FC236}">
                <a16:creationId xmlns:a16="http://schemas.microsoft.com/office/drawing/2014/main" id="{653C9FFE-3EA1-79C0-6E6D-71FDF2C634C7}"/>
              </a:ext>
            </a:extLst>
          </p:cNvPr>
          <p:cNvPicPr>
            <a:picLocks noChangeAspect="1"/>
          </p:cNvPicPr>
          <p:nvPr/>
        </p:nvPicPr>
        <p:blipFill>
          <a:blip r:embed="rId4"/>
          <a:stretch>
            <a:fillRect/>
          </a:stretch>
        </p:blipFill>
        <p:spPr>
          <a:xfrm>
            <a:off x="177956" y="202412"/>
            <a:ext cx="5099125" cy="3653784"/>
          </a:xfrm>
          <a:prstGeom prst="rect">
            <a:avLst/>
          </a:prstGeom>
        </p:spPr>
      </p:pic>
      <p:pic>
        <p:nvPicPr>
          <p:cNvPr id="19" name="Picture 18">
            <a:extLst>
              <a:ext uri="{FF2B5EF4-FFF2-40B4-BE49-F238E27FC236}">
                <a16:creationId xmlns:a16="http://schemas.microsoft.com/office/drawing/2014/main" id="{38BC2706-E034-855D-01EA-FB70040FD1AE}"/>
              </a:ext>
            </a:extLst>
          </p:cNvPr>
          <p:cNvPicPr>
            <a:picLocks noChangeAspect="1"/>
          </p:cNvPicPr>
          <p:nvPr/>
        </p:nvPicPr>
        <p:blipFill>
          <a:blip r:embed="rId5"/>
          <a:stretch>
            <a:fillRect/>
          </a:stretch>
        </p:blipFill>
        <p:spPr>
          <a:xfrm>
            <a:off x="177955" y="4309292"/>
            <a:ext cx="5099125" cy="36537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828339" y="789323"/>
            <a:ext cx="7472643" cy="618670"/>
          </a:xfrm>
          <a:prstGeom prst="rect">
            <a:avLst/>
          </a:prstGeom>
          <a:noFill/>
          <a:ln/>
        </p:spPr>
        <p:txBody>
          <a:bodyPr wrap="none" lIns="0" tIns="0" rIns="0" bIns="0" rtlCol="0" anchor="t"/>
          <a:lstStyle/>
          <a:p>
            <a:pPr marL="0" indent="0" algn="l">
              <a:lnSpc>
                <a:spcPts val="3600"/>
              </a:lnSpc>
              <a:buNone/>
            </a:pPr>
            <a:r>
              <a:rPr lang="en-US" sz="2900" b="1" dirty="0">
                <a:solidFill>
                  <a:srgbClr val="3B4540"/>
                </a:solidFill>
                <a:latin typeface="Cavolini" panose="03000502040302020204" pitchFamily="66" charset="0"/>
                <a:ea typeface="Fraunces Extra Bold" pitchFamily="34" charset="-122"/>
                <a:cs typeface="Cavolini" panose="03000502040302020204" pitchFamily="66" charset="0"/>
              </a:rPr>
              <a:t>Results and Evaluation</a:t>
            </a:r>
            <a:endParaRPr lang="en-US" sz="2900" dirty="0">
              <a:latin typeface="Cavolini" panose="03000502040302020204" pitchFamily="66" charset="0"/>
              <a:cs typeface="Cavolini" panose="03000502040302020204" pitchFamily="66" charset="0"/>
            </a:endParaRPr>
          </a:p>
        </p:txBody>
      </p:sp>
      <p:sp>
        <p:nvSpPr>
          <p:cNvPr id="4" name="Text 1"/>
          <p:cNvSpPr/>
          <p:nvPr/>
        </p:nvSpPr>
        <p:spPr>
          <a:xfrm>
            <a:off x="9062013" y="7939722"/>
            <a:ext cx="4774598" cy="7736389"/>
          </a:xfrm>
          <a:prstGeom prst="rect">
            <a:avLst/>
          </a:prstGeom>
          <a:noFill/>
          <a:ln/>
        </p:spPr>
        <p:txBody>
          <a:bodyPr wrap="square" lIns="0" tIns="0" rIns="0" bIns="0" rtlCol="0" anchor="t"/>
          <a:lstStyle/>
          <a:p>
            <a:pPr marL="0" indent="0" algn="l">
              <a:lnSpc>
                <a:spcPts val="1850"/>
              </a:lnSpc>
              <a:buNone/>
            </a:pPr>
            <a:r>
              <a:rPr lang="en-US" sz="1150" dirty="0">
                <a:solidFill>
                  <a:srgbClr val="405449"/>
                </a:solidFill>
                <a:latin typeface="Nobile" pitchFamily="34" charset="0"/>
                <a:ea typeface="Nobile" pitchFamily="34" charset="-122"/>
                <a:cs typeface="Nobile" pitchFamily="34" charset="-120"/>
              </a:rPr>
              <a:t>T</a:t>
            </a:r>
            <a:endParaRPr lang="en-US" sz="1150" dirty="0"/>
          </a:p>
        </p:txBody>
      </p:sp>
      <p:sp>
        <p:nvSpPr>
          <p:cNvPr id="17" name="Terminator 16">
            <a:extLst>
              <a:ext uri="{FF2B5EF4-FFF2-40B4-BE49-F238E27FC236}">
                <a16:creationId xmlns:a16="http://schemas.microsoft.com/office/drawing/2014/main" id="{22357326-8F11-0DE8-EB01-23AB1D6D1AC1}"/>
              </a:ext>
            </a:extLst>
          </p:cNvPr>
          <p:cNvSpPr/>
          <p:nvPr/>
        </p:nvSpPr>
        <p:spPr>
          <a:xfrm>
            <a:off x="12839700" y="7785100"/>
            <a:ext cx="1790700" cy="342900"/>
          </a:xfrm>
          <a:prstGeom prst="flowChartTerminator">
            <a:avLst/>
          </a:prstGeom>
          <a:solidFill>
            <a:srgbClr val="FBFFF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2">
            <a:extLst>
              <a:ext uri="{FF2B5EF4-FFF2-40B4-BE49-F238E27FC236}">
                <a16:creationId xmlns:a16="http://schemas.microsoft.com/office/drawing/2014/main" id="{A7996F69-FEF5-6549-25B4-62FE2CDF086E}"/>
              </a:ext>
            </a:extLst>
          </p:cNvPr>
          <p:cNvSpPr>
            <a:spLocks noChangeArrowheads="1"/>
          </p:cNvSpPr>
          <p:nvPr/>
        </p:nvSpPr>
        <p:spPr bwMode="auto">
          <a:xfrm rot="10800000" flipV="1">
            <a:off x="441063" y="1941628"/>
            <a:ext cx="1265099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The performance of the models was evaluated using accuracy and user satisfaction as key metrics. The SVM classifier achieved the highest accuracy at 99.94%, followed by the ANN model with 99.71%. The KNN classifier reached 98.80%, the Decision Tree classifier 98.23%, and Logistic Regression 97.72%. These results highlight the effectiveness of the SVM and ANN models in the project.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21" name="Picture 20">
            <a:extLst>
              <a:ext uri="{FF2B5EF4-FFF2-40B4-BE49-F238E27FC236}">
                <a16:creationId xmlns:a16="http://schemas.microsoft.com/office/drawing/2014/main" id="{9ED009EC-8994-B32C-B699-31E899730CEC}"/>
              </a:ext>
            </a:extLst>
          </p:cNvPr>
          <p:cNvPicPr>
            <a:picLocks noChangeAspect="1"/>
          </p:cNvPicPr>
          <p:nvPr/>
        </p:nvPicPr>
        <p:blipFill>
          <a:blip r:embed="rId3"/>
          <a:stretch>
            <a:fillRect/>
          </a:stretch>
        </p:blipFill>
        <p:spPr>
          <a:xfrm>
            <a:off x="441064" y="3441680"/>
            <a:ext cx="6382525" cy="453354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TotalTime>
  <Words>965</Words>
  <Application>Microsoft Office PowerPoint</Application>
  <PresentationFormat>Custom</PresentationFormat>
  <Paragraphs>87</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Cavolini</vt:lpstr>
      <vt:lpstr>Times New Roman</vt:lpstr>
      <vt:lpstr>Nobile</vt:lpstr>
      <vt:lpstr>Fraunces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aryadev mondal</cp:lastModifiedBy>
  <cp:revision>5</cp:revision>
  <dcterms:created xsi:type="dcterms:W3CDTF">2025-04-29T19:52:28Z</dcterms:created>
  <dcterms:modified xsi:type="dcterms:W3CDTF">2025-04-30T19:58:13Z</dcterms:modified>
</cp:coreProperties>
</file>